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oleObject"/>
  <Default Extension="jp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mov" ContentType="video/quicktime"/>
  <Default Extension="wmf" ContentType="image/x-wm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5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6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7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8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65" r:id="rId2"/>
    <p:sldMasterId id="2147483777" r:id="rId3"/>
    <p:sldMasterId id="2147483789" r:id="rId4"/>
    <p:sldMasterId id="2147483801" r:id="rId5"/>
    <p:sldMasterId id="2147483813" r:id="rId6"/>
    <p:sldMasterId id="2147483825" r:id="rId7"/>
    <p:sldMasterId id="2147483837" r:id="rId8"/>
    <p:sldMasterId id="2147483849" r:id="rId9"/>
  </p:sldMasterIdLst>
  <p:notesMasterIdLst>
    <p:notesMasterId r:id="rId16"/>
  </p:notesMasterIdLst>
  <p:handoutMasterIdLst>
    <p:handoutMasterId r:id="rId17"/>
  </p:handoutMasterIdLst>
  <p:sldIdLst>
    <p:sldId id="304" r:id="rId10"/>
    <p:sldId id="314" r:id="rId11"/>
    <p:sldId id="315" r:id="rId12"/>
    <p:sldId id="305" r:id="rId13"/>
    <p:sldId id="306" r:id="rId14"/>
    <p:sldId id="316" r:id="rId15"/>
  </p:sldIdLst>
  <p:sldSz cx="12187238" cy="6858000"/>
  <p:notesSz cx="7099300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1">
          <p15:clr>
            <a:srgbClr val="A4A3A4"/>
          </p15:clr>
        </p15:guide>
        <p15:guide id="2" orient="horz" pos="1275">
          <p15:clr>
            <a:srgbClr val="A4A3A4"/>
          </p15:clr>
        </p15:guide>
        <p15:guide id="3" orient="horz" pos="3929">
          <p15:clr>
            <a:srgbClr val="A4A3A4"/>
          </p15:clr>
        </p15:guide>
        <p15:guide id="4" orient="horz" pos="2160">
          <p15:clr>
            <a:srgbClr val="A4A3A4"/>
          </p15:clr>
        </p15:guide>
        <p15:guide id="5" orient="horz" pos="3067" userDrawn="1">
          <p15:clr>
            <a:srgbClr val="A4A3A4"/>
          </p15:clr>
        </p15:guide>
        <p15:guide id="6" orient="horz" pos="4269">
          <p15:clr>
            <a:srgbClr val="A4A3A4"/>
          </p15:clr>
        </p15:guide>
        <p15:guide id="7" orient="horz" pos="3997" userDrawn="1">
          <p15:clr>
            <a:srgbClr val="A4A3A4"/>
          </p15:clr>
        </p15:guide>
        <p15:guide id="8" pos="74" userDrawn="1">
          <p15:clr>
            <a:srgbClr val="A4A3A4"/>
          </p15:clr>
        </p15:guide>
        <p15:guide id="9" pos="7585">
          <p15:clr>
            <a:srgbClr val="A4A3A4"/>
          </p15:clr>
        </p15:guide>
        <p15:guide id="10" pos="3839">
          <p15:clr>
            <a:srgbClr val="A4A3A4"/>
          </p15:clr>
        </p15:guide>
        <p15:guide id="11" pos="204">
          <p15:clr>
            <a:srgbClr val="A4A3A4"/>
          </p15:clr>
        </p15:guide>
        <p15:guide id="12" pos="7472">
          <p15:clr>
            <a:srgbClr val="A4A3A4"/>
          </p15:clr>
        </p15:guide>
        <p15:guide id="13" orient="horz" pos="482">
          <p15:clr>
            <a:srgbClr val="A4A3A4"/>
          </p15:clr>
        </p15:guide>
        <p15:guide id="14" orient="horz" pos="252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tente di Microsoft Office" initials="Office" lastIdx="1" clrIdx="0">
    <p:extLst>
      <p:ext uri="{19B8F6BF-5375-455C-9EA6-DF929625EA0E}">
        <p15:presenceInfo xmlns:p15="http://schemas.microsoft.com/office/powerpoint/2012/main" userId="" providerId=""/>
      </p:ext>
    </p:extLst>
  </p:cmAuthor>
  <p:cmAuthor id="2" name="Utente di Microsoft Office" initials="Office [2]" lastIdx="1" clrIdx="1">
    <p:extLst>
      <p:ext uri="{19B8F6BF-5375-455C-9EA6-DF929625EA0E}">
        <p15:presenceInfo xmlns:p15="http://schemas.microsoft.com/office/powerpoint/2012/main" userId="" providerId="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FFE6B3"/>
    <a:srgbClr val="FFCC66"/>
    <a:srgbClr val="FF9933"/>
    <a:srgbClr val="FF00FF"/>
    <a:srgbClr val="FF7C80"/>
    <a:srgbClr val="00FF00"/>
    <a:srgbClr val="000000"/>
    <a:srgbClr val="1F4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40" autoAdjust="0"/>
    <p:restoredTop sz="86407" autoAdjust="0"/>
  </p:normalViewPr>
  <p:slideViewPr>
    <p:cSldViewPr snapToObjects="1">
      <p:cViewPr>
        <p:scale>
          <a:sx n="110" d="100"/>
          <a:sy n="110" d="100"/>
        </p:scale>
        <p:origin x="216" y="144"/>
      </p:cViewPr>
      <p:guideLst>
        <p:guide orient="horz" pos="391"/>
        <p:guide orient="horz" pos="1275"/>
        <p:guide orient="horz" pos="3929"/>
        <p:guide orient="horz" pos="2160"/>
        <p:guide orient="horz" pos="3067"/>
        <p:guide orient="horz" pos="4269"/>
        <p:guide orient="horz" pos="3997"/>
        <p:guide pos="74"/>
        <p:guide pos="7585"/>
        <p:guide pos="3839"/>
        <p:guide pos="204"/>
        <p:guide pos="7472"/>
        <p:guide orient="horz" pos="482"/>
        <p:guide orient="horz" pos="252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60" d="100"/>
          <a:sy n="60" d="100"/>
        </p:scale>
        <p:origin x="3216" y="3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9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commentAuthors" Target="commentAuthors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7-12-19T00:52:06.158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6A4B46-F6A6-DA4E-8415-64807F0B23D2}" type="datetimeFigureOut">
              <a:rPr lang="de-DE" smtClean="0">
                <a:latin typeface="Arial" panose="020B0604020202020204" pitchFamily="34" charset="0"/>
              </a:rPr>
              <a:t>18.12.17</a:t>
            </a:fld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48993-9816-0246-B1D2-4028350D98C2}" type="slidenum">
              <a:rPr lang="de-DE" smtClean="0">
                <a:latin typeface="Arial" panose="020B0604020202020204" pitchFamily="34" charset="0"/>
              </a:rPr>
              <a:t>‹n.›</a:t>
            </a:fld>
            <a:endParaRPr lang="de-DE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530242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wm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l">
              <a:defRPr sz="1300">
                <a:latin typeface="Arial" panose="020B0604020202020204" pitchFamily="34" charset="0"/>
              </a:defRPr>
            </a:lvl1pPr>
          </a:lstStyle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5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r">
              <a:defRPr sz="1300">
                <a:latin typeface="Arial" panose="020B0604020202020204" pitchFamily="34" charset="0"/>
              </a:defRPr>
            </a:lvl1pPr>
          </a:lstStyle>
          <a:p>
            <a:fld id="{BCDB334D-D17F-49C4-91DD-37BB7E818209}" type="datetimeFigureOut">
              <a:rPr lang="de-CH" smtClean="0"/>
              <a:pPr/>
              <a:t>18.12.17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8350"/>
            <a:ext cx="68167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0" tIns="49520" rIns="99040" bIns="49520" rtlCol="0" anchor="ctr"/>
          <a:lstStyle/>
          <a:p>
            <a:endParaRPr lang="de-CH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9040" tIns="49520" rIns="99040" bIns="49520" rtlCol="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l">
              <a:defRPr sz="1300">
                <a:latin typeface="Arial" panose="020B0604020202020204" pitchFamily="34" charset="0"/>
              </a:defRPr>
            </a:lvl1pPr>
          </a:lstStyle>
          <a:p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5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r">
              <a:defRPr sz="1300">
                <a:latin typeface="Arial" panose="020B0604020202020204" pitchFamily="34" charset="0"/>
              </a:defRPr>
            </a:lvl1pPr>
          </a:lstStyle>
          <a:p>
            <a:fld id="{A51C0C35-A9A2-4EFD-9BAF-1E52E29E03D1}" type="slidenum">
              <a:rPr lang="de-CH" smtClean="0"/>
              <a:pPr/>
              <a:t>‹n.›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73599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objective of the research consists in explaining what was known 20 years ago about </a:t>
            </a:r>
            <a:r>
              <a:rPr lang="en-US" dirty="0" err="1"/>
              <a:t>piezos</a:t>
            </a:r>
            <a:r>
              <a:rPr lang="en-US" dirty="0"/>
              <a:t>, </a:t>
            </a:r>
          </a:p>
          <a:p>
            <a:r>
              <a:rPr lang="en-US" dirty="0"/>
              <a:t>and this is the first half of the half of the contents of the paper</a:t>
            </a:r>
          </a:p>
          <a:p>
            <a:r>
              <a:rPr lang="en-US" dirty="0"/>
              <a:t>and the experimental comparison with another solution that was well established, the constrained layer damping treatments</a:t>
            </a:r>
          </a:p>
          <a:p>
            <a:r>
              <a:rPr lang="en-US" dirty="0"/>
              <a:t>The experiment will be explained by Francesca</a:t>
            </a:r>
          </a:p>
          <a:p>
            <a:endParaRPr lang="en-US" dirty="0"/>
          </a:p>
          <a:p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1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044682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objective of the research consists in explaining what was known 20 years ago about </a:t>
            </a:r>
            <a:r>
              <a:rPr lang="en-US" dirty="0" err="1"/>
              <a:t>piezos</a:t>
            </a:r>
            <a:r>
              <a:rPr lang="en-US" dirty="0"/>
              <a:t>, </a:t>
            </a:r>
          </a:p>
          <a:p>
            <a:r>
              <a:rPr lang="en-US" dirty="0"/>
              <a:t>and this is the first half of the half of the contents of the paper</a:t>
            </a:r>
          </a:p>
          <a:p>
            <a:r>
              <a:rPr lang="en-US" dirty="0"/>
              <a:t>and the experimental comparison with another solution that was well established, the constrained layer damping treatments</a:t>
            </a:r>
          </a:p>
          <a:p>
            <a:r>
              <a:rPr lang="en-US" dirty="0"/>
              <a:t>The experiment will be explained by Francesca</a:t>
            </a:r>
          </a:p>
          <a:p>
            <a:endParaRPr lang="en-US" dirty="0"/>
          </a:p>
          <a:p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787290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objective of the research consists in explaining what was known 20 years ago about </a:t>
            </a:r>
            <a:r>
              <a:rPr lang="en-US" dirty="0" err="1"/>
              <a:t>piezos</a:t>
            </a:r>
            <a:r>
              <a:rPr lang="en-US" dirty="0"/>
              <a:t>, </a:t>
            </a:r>
          </a:p>
          <a:p>
            <a:r>
              <a:rPr lang="en-US" dirty="0"/>
              <a:t>and this is the first half of the half of the contents of the paper</a:t>
            </a:r>
          </a:p>
          <a:p>
            <a:r>
              <a:rPr lang="en-US" dirty="0"/>
              <a:t>and the experimental comparison with another solution that was well established, the constrained layer damping treatments</a:t>
            </a:r>
          </a:p>
          <a:p>
            <a:r>
              <a:rPr lang="en-US" dirty="0"/>
              <a:t>The experiment will be explained by Francesca</a:t>
            </a:r>
          </a:p>
          <a:p>
            <a:endParaRPr lang="en-US" dirty="0"/>
          </a:p>
          <a:p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3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94798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0778959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7725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6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788019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emf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emf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emf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emf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emf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.emf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3.emf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1.emf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3.emf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1.emf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3.emf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1.emf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3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4DFD3-A240-4707-BFC1-9B299799F8AC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A84C4-A206-4501-9064-AF94C1ACB523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56661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85C16-B3C9-4902-9926-1FCE7B63C41D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11809981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501F1-A377-4F4D-9E9E-EF07911F8267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225070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picture: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126886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AF150-2A08-4E73-BFD7-15E15B7F1BF3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288269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FFA33-53AB-48DB-A867-F8D96C85496B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77274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88D77-DB74-408F-A3F4-3D60F7DE7D24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34570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C1DA4-9949-4645-A464-9FBBF71AEDC3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0715051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6E431-1D34-445E-929A-BF0502DCF002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47282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7DC89-1895-4430-AE7D-66E91A1A8937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7493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B4D0-1BE0-46E7-95BA-66AFFD17EA6B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97CB0-9767-4CB4-8FD6-A4F7723CB289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2508653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48357-1CDD-4873-97B8-1C3332A00EA8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2287923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picture: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468707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34F51-1546-4FCF-8801-85C611EB9780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45960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6CDE5-8E11-4066-A73C-0F832127395A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741533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28C27-DA25-4DE0-9779-E2E406F29662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97078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131A3-84E7-4C91-8DE2-7CF2B41820A0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1568873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22C23-DCC1-4BE9-B97A-A68DC745766A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61258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44FBD-B111-4D7F-991D-9DA417773502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61081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AEE80-FC16-42DB-A32D-72AED2B5C8D9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57159663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21FE-D649-4DA7-9C68-EDAE9595E71A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4902917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6AFAB-1854-42B4-B7C3-9CD27D314439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7928559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picture: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9384381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E355E-FB23-4A5D-A551-6453E956D268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78454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AA0C8-57B9-4CB7-A710-6643B8966953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78703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1C82-A96F-4F61-B387-9430B4A55206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51971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6CE82-E53C-43EF-B7D8-70EF18475290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72646352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66583-AA57-4787-98F2-943B632DF064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56928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6557A-378F-4EE4-994E-E3338F728448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2341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25D15-D4DC-40C2-9F7B-6270FF565492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63800854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2CE9D-5AB5-4628-9114-7ED0915DFADA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19692003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picture: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07231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picture: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614206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CB188-14CF-4E9C-8A9A-785E99DB8111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801933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8D37C-9A31-4807-A94C-AEE9BDEACE8E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34304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22DE3-8CF8-4822-BA8E-EE0036228297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21783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5A31-BF07-4C9E-ADAC-5F2D7778FE6D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942775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D06F7-065A-41D3-A614-D5998FFC3B18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4574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FCB1E-2B78-4BDA-A045-A7835570795E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92417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0BB07-3E0C-4F9F-A9B0-301764437226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91545528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A0C2C-12C6-452B-A107-F9371D3C3D41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2729981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picture: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130791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D1C7-EFBF-429B-AB3C-1CC664DA7E84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95F3C-BA38-4962-8B97-C77B4FBD0035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85113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7A248-BB28-40EE-9E66-DF108DA30BAF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6948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46F83-20AB-4DB4-A95D-F715AA463E41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41351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5B8B3-CC82-4EDE-925C-D62A90AFA27F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3038228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0572B-D33C-44C0-8B8F-0A939AF3E667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5792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3C3D0-8370-4B16-8AFB-7503E67ACD89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92712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F0F29-FDFA-4CD0-95BF-5E57E149934B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6120193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11183-4B55-4DD6-9E15-7AB2A43FEBC2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9875359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picture: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460238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3C85-D4F2-4E93-818E-DA9CA0C25587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60516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DF41C-D832-4711-B41D-593EAFA1D1A5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E33D1-6CFC-4D28-8BC3-A3C60ABB26E7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02816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AF26-7FEC-4810-9722-9134539F7452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41416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47B4-2605-4C5F-9D31-2F62DDB4018E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5322914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3D304-DC96-4B94-9D4E-71413C54448A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1466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04D67-43F5-4134-B76D-C8EE7FCEEF63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60900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C7BE2-CCCD-4A5D-A722-C7711CA2530C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2961782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D13F0-750F-472C-A666-419C2133C170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2146689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picture: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4492542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5ECB8-9EEA-4C95-9352-C4993A05463A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480681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41E95-D8C3-42BC-81D2-945F7D6220BF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221063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A4141-D59C-4B59-A501-9057E708A94E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78828-05FE-45FB-A776-2E233EA1D7F8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30013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CD2E8-7A2A-4F7E-9FB4-5D6C44E19029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5874753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FC186-5405-425F-932A-0583CEEA54C7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0027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0217A-6F6C-471E-8D8A-5720A394312C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298361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A530-9D0F-4958-9F0F-FC94E1F66F4A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49158913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0CAF9-E6D3-4332-B82A-96A1F2CE2C6E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6806052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picture: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079181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47880-C88D-47E4-A5D9-A382312EEEAF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93803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B0CE6-40FB-492D-B644-DE1F075D66BD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574464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A93E1-8F6B-46B1-911F-5B93B31327AC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26806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7894D-FE64-493B-99FF-849A34FCD311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35389624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E35F5-8459-48C1-A16C-A729B9136793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9725457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BAE6-937F-4BD8-B9B6-493AFFAF1DF2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7271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D34A6-877F-4BD3-A5F8-5340079BB034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‹n.›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38594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emf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theme" Target="../theme/theme2.xml"/><Relationship Id="rId11" Type="http://schemas.openxmlformats.org/officeDocument/2006/relationships/image" Target="../media/image1.emf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theme" Target="../theme/theme3.xml"/><Relationship Id="rId11" Type="http://schemas.openxmlformats.org/officeDocument/2006/relationships/image" Target="../media/image1.emf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4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4.xml"/><Relationship Id="rId8" Type="http://schemas.openxmlformats.org/officeDocument/2006/relationships/slideLayout" Target="../slideLayouts/slideLayout35.xml"/><Relationship Id="rId9" Type="http://schemas.openxmlformats.org/officeDocument/2006/relationships/slideLayout" Target="../slideLayouts/slideLayout36.xml"/><Relationship Id="rId10" Type="http://schemas.openxmlformats.org/officeDocument/2006/relationships/theme" Target="../theme/theme4.xml"/><Relationship Id="rId11" Type="http://schemas.openxmlformats.org/officeDocument/2006/relationships/image" Target="../media/image1.emf"/><Relationship Id="rId1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9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5.xml"/><Relationship Id="rId10" Type="http://schemas.openxmlformats.org/officeDocument/2006/relationships/theme" Target="../theme/theme5.xml"/><Relationship Id="rId11" Type="http://schemas.openxmlformats.org/officeDocument/2006/relationships/image" Target="../media/image1.emf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theme" Target="../theme/theme6.xml"/><Relationship Id="rId11" Type="http://schemas.openxmlformats.org/officeDocument/2006/relationships/image" Target="../media/image1.emf"/><Relationship Id="rId1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7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0.xml"/><Relationship Id="rId7" Type="http://schemas.openxmlformats.org/officeDocument/2006/relationships/slideLayout" Target="../slideLayouts/slideLayout61.xml"/><Relationship Id="rId8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3.xml"/><Relationship Id="rId10" Type="http://schemas.openxmlformats.org/officeDocument/2006/relationships/theme" Target="../theme/theme7.xml"/><Relationship Id="rId11" Type="http://schemas.openxmlformats.org/officeDocument/2006/relationships/image" Target="../media/image1.emf"/><Relationship Id="rId1" Type="http://schemas.openxmlformats.org/officeDocument/2006/relationships/slideLayout" Target="../slideLayouts/slideLayout55.xml"/><Relationship Id="rId2" Type="http://schemas.openxmlformats.org/officeDocument/2006/relationships/slideLayout" Target="../slideLayouts/slideLayout56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8.xml"/><Relationship Id="rId6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0.xml"/><Relationship Id="rId8" Type="http://schemas.openxmlformats.org/officeDocument/2006/relationships/slideLayout" Target="../slideLayouts/slideLayout71.xml"/><Relationship Id="rId9" Type="http://schemas.openxmlformats.org/officeDocument/2006/relationships/slideLayout" Target="../slideLayouts/slideLayout72.xml"/><Relationship Id="rId10" Type="http://schemas.openxmlformats.org/officeDocument/2006/relationships/theme" Target="../theme/theme8.xml"/><Relationship Id="rId11" Type="http://schemas.openxmlformats.org/officeDocument/2006/relationships/image" Target="../media/image1.emf"/><Relationship Id="rId1" Type="http://schemas.openxmlformats.org/officeDocument/2006/relationships/slideLayout" Target="../slideLayouts/slideLayout64.xml"/><Relationship Id="rId2" Type="http://schemas.openxmlformats.org/officeDocument/2006/relationships/slideLayout" Target="../slideLayouts/slideLayout65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5.xml"/><Relationship Id="rId4" Type="http://schemas.openxmlformats.org/officeDocument/2006/relationships/slideLayout" Target="../slideLayouts/slideLayout76.xml"/><Relationship Id="rId5" Type="http://schemas.openxmlformats.org/officeDocument/2006/relationships/slideLayout" Target="../slideLayouts/slideLayout77.xml"/><Relationship Id="rId6" Type="http://schemas.openxmlformats.org/officeDocument/2006/relationships/slideLayout" Target="../slideLayouts/slideLayout78.xml"/><Relationship Id="rId7" Type="http://schemas.openxmlformats.org/officeDocument/2006/relationships/slideLayout" Target="../slideLayouts/slideLayout79.xml"/><Relationship Id="rId8" Type="http://schemas.openxmlformats.org/officeDocument/2006/relationships/slideLayout" Target="../slideLayouts/slideLayout80.xml"/><Relationship Id="rId9" Type="http://schemas.openxmlformats.org/officeDocument/2006/relationships/slideLayout" Target="../slideLayouts/slideLayout81.xml"/><Relationship Id="rId10" Type="http://schemas.openxmlformats.org/officeDocument/2006/relationships/theme" Target="../theme/theme9.xml"/><Relationship Id="rId11" Type="http://schemas.openxmlformats.org/officeDocument/2006/relationships/image" Target="../media/image1.emf"/><Relationship Id="rId1" Type="http://schemas.openxmlformats.org/officeDocument/2006/relationships/slideLayout" Target="../slideLayouts/slideLayout73.xml"/><Relationship Id="rId2" Type="http://schemas.openxmlformats.org/officeDocument/2006/relationships/slideLayout" Target="../slideLayouts/slideLayout7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1E082F61-6B09-4EC3-82A4-8E0AFB6547D3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endParaRPr lang="en-GB" sz="800" baseline="0" dirty="0" smtClean="0"/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73" y="6313209"/>
            <a:ext cx="1721840" cy="46382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  <p:sldLayoutId id="2147483666" r:id="rId4"/>
    <p:sldLayoutId id="2147483650" r:id="rId5"/>
    <p:sldLayoutId id="2147483652" r:id="rId6"/>
    <p:sldLayoutId id="2147483655" r:id="rId7"/>
    <p:sldLayoutId id="2147483665" r:id="rId8"/>
    <p:sldLayoutId id="2147483668" r:id="rId9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BB9664DA-7FF8-42D8-8406-5465260E640D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50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6" r:id="rId9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B4A42FB9-0BC8-4C0F-9278-10617F15519D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28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8" r:id="rId9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20084B5E-0692-4837-9EEF-C31E39D811C0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477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800" r:id="rId9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9C78DE59-A60E-4A2C-A940-05A21194A491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925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2" r:id="rId9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C832F0E1-8CD5-4829-9676-4F90751EC77D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872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4" r:id="rId9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753FB3CA-257E-4943-AF3E-D195BA72EB42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797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30" r:id="rId5"/>
    <p:sldLayoutId id="2147483831" r:id="rId6"/>
    <p:sldLayoutId id="2147483832" r:id="rId7"/>
    <p:sldLayoutId id="2147483833" r:id="rId8"/>
    <p:sldLayoutId id="2147483836" r:id="rId9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73C442DB-9629-47DE-993D-D833DEC56C8C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459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8" r:id="rId1"/>
    <p:sldLayoutId id="2147483839" r:id="rId2"/>
    <p:sldLayoutId id="2147483840" r:id="rId3"/>
    <p:sldLayoutId id="2147483841" r:id="rId4"/>
    <p:sldLayoutId id="2147483842" r:id="rId5"/>
    <p:sldLayoutId id="2147483843" r:id="rId6"/>
    <p:sldLayoutId id="2147483844" r:id="rId7"/>
    <p:sldLayoutId id="2147483845" r:id="rId8"/>
    <p:sldLayoutId id="2147483848" r:id="rId9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3C544B3-AC2F-4DB5-A68A-82E05FE26D22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Lucas Teixeira and Margarita Chli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507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  <p:sldLayoutId id="2147483856" r:id="rId7"/>
    <p:sldLayoutId id="2147483857" r:id="rId8"/>
    <p:sldLayoutId id="2147483860" r:id="rId9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4" Type="http://schemas.openxmlformats.org/officeDocument/2006/relationships/image" Target="../media/image4.jp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comments" Target="../comments/comment1.xml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3.png"/><Relationship Id="rId6" Type="http://schemas.openxmlformats.org/officeDocument/2006/relationships/oleObject" Target="../embeddings/oleObject1.bin"/><Relationship Id="rId7" Type="http://schemas.openxmlformats.org/officeDocument/2006/relationships/image" Target="../media/image12.wmf"/><Relationship Id="rId8" Type="http://schemas.openxmlformats.org/officeDocument/2006/relationships/image" Target="../media/image14.png"/><Relationship Id="rId9" Type="http://schemas.openxmlformats.org/officeDocument/2006/relationships/image" Target="../media/image15.png"/><Relationship Id="rId10" Type="http://schemas.openxmlformats.org/officeDocument/2006/relationships/image" Target="../media/image16.png"/><Relationship Id="rId1" Type="http://schemas.openxmlformats.org/officeDocument/2006/relationships/vmlDrawing" Target="../drawings/vmlDrawing1.vml"/><Relationship Id="rId2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image" Target="../media/image20.png"/><Relationship Id="rId8" Type="http://schemas.openxmlformats.org/officeDocument/2006/relationships/image" Target="../media/image21.png"/><Relationship Id="rId1" Type="http://schemas.openxmlformats.org/officeDocument/2006/relationships/tags" Target="../tags/tag5.xml"/><Relationship Id="rId2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1.mov"/><Relationship Id="rId4" Type="http://schemas.openxmlformats.org/officeDocument/2006/relationships/video" Target="../media/media1.mov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6.xml"/><Relationship Id="rId7" Type="http://schemas.openxmlformats.org/officeDocument/2006/relationships/oleObject" Target="../embeddings/oleObject2.bin"/><Relationship Id="rId8" Type="http://schemas.openxmlformats.org/officeDocument/2006/relationships/image" Target="../media/image12.wmf"/><Relationship Id="rId9" Type="http://schemas.openxmlformats.org/officeDocument/2006/relationships/image" Target="../media/image22.png"/><Relationship Id="rId10" Type="http://schemas.openxmlformats.org/officeDocument/2006/relationships/image" Target="../media/image23.png"/><Relationship Id="rId1" Type="http://schemas.openxmlformats.org/officeDocument/2006/relationships/vmlDrawing" Target="../drawings/vmlDrawing2.vml"/><Relationship Id="rId2" Type="http://schemas.openxmlformats.org/officeDocument/2006/relationships/tags" Target="../tags/ta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8" name="TextBox 7"/>
          <p:cNvSpPr txBox="1"/>
          <p:nvPr/>
        </p:nvSpPr>
        <p:spPr>
          <a:xfrm>
            <a:off x="528221" y="1467768"/>
            <a:ext cx="6032627" cy="790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Initial position of tables, people and food points</a:t>
            </a:r>
            <a:endParaRPr lang="en-US" sz="2400" dirty="0"/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1257300" lvl="2" indent="-342900">
              <a:buFont typeface="Wingdings" charset="2"/>
              <a:buChar char="Ø"/>
            </a:pPr>
            <a:r>
              <a:rPr lang="en-US" dirty="0" smtClean="0"/>
              <a:t>Two table configurations: rectangular and circular dispositions.</a:t>
            </a:r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1257300" lvl="2" indent="-342900">
              <a:buFont typeface="Wingdings" charset="2"/>
              <a:buChar char="Ø"/>
            </a:pPr>
            <a:r>
              <a:rPr lang="en-US" dirty="0" smtClean="0"/>
              <a:t>The people are initially located on the top-left and top-right of the map.</a:t>
            </a:r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1257300" lvl="2" indent="-342900">
              <a:buFont typeface="Wingdings" charset="2"/>
              <a:buChar char="Ø"/>
            </a:pPr>
            <a:r>
              <a:rPr lang="en-US" dirty="0" smtClean="0"/>
              <a:t>The position of the tables where the food is distributed are two and they are located on the bottom of the room.</a:t>
            </a:r>
            <a:endParaRPr lang="en-US" dirty="0"/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endParaRPr lang="en-US" sz="2400" dirty="0"/>
          </a:p>
          <a:p>
            <a:pPr marL="1257300" lvl="2" indent="-342900">
              <a:buFont typeface="Wingdings" charset="2"/>
              <a:buChar char="Ø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9" name="TextBox 6"/>
          <p:cNvSpPr txBox="1"/>
          <p:nvPr/>
        </p:nvSpPr>
        <p:spPr>
          <a:xfrm>
            <a:off x="476995" y="802156"/>
            <a:ext cx="727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smtClean="0"/>
              <a:t>Implementation</a:t>
            </a:r>
            <a:endParaRPr lang="de-CH" sz="2400" b="1" dirty="0"/>
          </a:p>
        </p:txBody>
      </p:sp>
      <p:pic>
        <p:nvPicPr>
          <p:cNvPr id="21" name="Immagine 2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78" t="8000" r="26321" b="11150"/>
          <a:stretch/>
        </p:blipFill>
        <p:spPr>
          <a:xfrm>
            <a:off x="7389763" y="620688"/>
            <a:ext cx="4491887" cy="4431177"/>
          </a:xfrm>
          <a:prstGeom prst="rect">
            <a:avLst/>
          </a:prstGeom>
        </p:spPr>
      </p:pic>
      <p:sp>
        <p:nvSpPr>
          <p:cNvPr id="26" name="CasellaDiTesto 25"/>
          <p:cNvSpPr txBox="1"/>
          <p:nvPr/>
        </p:nvSpPr>
        <p:spPr>
          <a:xfrm>
            <a:off x="12187238" y="0"/>
            <a:ext cx="2475333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For what concerns the implementation, I’ll first explain the organization of the </a:t>
            </a:r>
            <a:r>
              <a:rPr lang="en-US" dirty="0" err="1" smtClean="0"/>
              <a:t>apero</a:t>
            </a:r>
            <a:r>
              <a:rPr lang="en-US" dirty="0" smtClean="0"/>
              <a:t> room.</a:t>
            </a:r>
          </a:p>
          <a:p>
            <a:endParaRPr lang="en-US" dirty="0"/>
          </a:p>
          <a:p>
            <a:r>
              <a:rPr lang="en-US" dirty="0" smtClean="0"/>
              <a:t>As you can see from the picture, the room has a T shape.</a:t>
            </a:r>
            <a:br>
              <a:rPr lang="en-US" dirty="0" smtClean="0"/>
            </a:br>
            <a:r>
              <a:rPr lang="en-US" dirty="0" smtClean="0"/>
              <a:t>Every simulation, people are initially distributed in the two top-left and top-right corners of the room.</a:t>
            </a:r>
          </a:p>
          <a:p>
            <a:r>
              <a:rPr lang="en-US" dirty="0" smtClean="0"/>
              <a:t>The buffet tables are 2, and they are at the bottom.</a:t>
            </a:r>
          </a:p>
          <a:p>
            <a:r>
              <a:rPr lang="en-US" dirty="0" smtClean="0"/>
              <a:t>Once the people get some food, they move to the tables in the </a:t>
            </a:r>
            <a:r>
              <a:rPr lang="en-US" dirty="0" err="1" smtClean="0"/>
              <a:t>centre</a:t>
            </a:r>
            <a:r>
              <a:rPr lang="en-US" dirty="0" smtClean="0"/>
              <a:t>. We have </a:t>
            </a:r>
            <a:r>
              <a:rPr lang="en-US" dirty="0" err="1" smtClean="0"/>
              <a:t>analysed</a:t>
            </a:r>
            <a:r>
              <a:rPr lang="en-US" dirty="0" smtClean="0"/>
              <a:t> two table configurations, circular and rectangular.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78305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/>
              <p:cNvSpPr txBox="1"/>
              <p:nvPr/>
            </p:nvSpPr>
            <p:spPr>
              <a:xfrm>
                <a:off x="685390" y="1445759"/>
                <a:ext cx="7064413" cy="89255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/>
                  <a:t>Person-people repulsive force</a:t>
                </a:r>
                <a:endParaRPr lang="en-US" sz="2400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 smtClean="0"/>
                  <a:t>Exponential force that decreases with the distance among pedestrians.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 smtClean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14:m>
                  <m:oMath xmlns:m="http://schemas.openxmlformats.org/officeDocument/2006/math">
                    <m:r>
                      <a:rPr lang="en-AU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=2 </m:t>
                    </m:r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𝑁</m:t>
                    </m:r>
                  </m:oMath>
                </a14:m>
                <a:endParaRPr lang="en-US" dirty="0" smtClean="0"/>
              </a:p>
              <a:p>
                <a:pPr marL="1257300" lvl="2" indent="-342900">
                  <a:buFont typeface="Wingdings" charset="2"/>
                  <a:buChar char="Ø"/>
                </a:pPr>
                <a14:m>
                  <m:oMath xmlns:m="http://schemas.openxmlformats.org/officeDocument/2006/math"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𝐵</m:t>
                    </m:r>
                    <m:r>
                      <a:rPr lang="en-AU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0.1 </m:t>
                    </m:r>
                    <m:f>
                      <m:fPr>
                        <m:type m:val="skw"/>
                        <m:ctrlPr>
                          <a:rPr lang="en-AU" altLang="zh-CN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AU" altLang="zh-CN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num>
                      <m:den>
                        <m:r>
                          <a:rPr lang="en-AU" altLang="zh-CN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𝑚</m:t>
                        </m:r>
                      </m:den>
                    </m:f>
                  </m:oMath>
                </a14:m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 smtClean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 </a:t>
                </a:r>
                <a:endParaRPr lang="en-US" dirty="0" smtClean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 smtClean="0"/>
              </a:p>
              <a:p>
                <a:pPr marL="1257300" lvl="2" indent="-342900">
                  <a:buFont typeface="Wingdings" charset="2"/>
                  <a:buChar char="Ø"/>
                </a:pPr>
                <a14:m>
                  <m:oMath xmlns:m="http://schemas.openxmlformats.org/officeDocument/2006/math">
                    <m:r>
                      <a:rPr lang="en-AU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r>
                      <a:rPr lang="en-AU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AU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60</m:t>
                    </m:r>
                    <m:r>
                      <a:rPr lang="it-IT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°</m:t>
                    </m:r>
                  </m:oMath>
                </a14:m>
                <a:r>
                  <a:rPr lang="en-US" dirty="0" smtClean="0"/>
                  <a:t> visual field</a:t>
                </a: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endParaRPr lang="en-US" sz="2400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800" dirty="0"/>
              </a:p>
            </p:txBody>
          </p:sp>
        </mc:Choice>
        <mc:Fallback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390" y="1445759"/>
                <a:ext cx="7064413" cy="8925520"/>
              </a:xfrm>
              <a:prstGeom prst="rect">
                <a:avLst/>
              </a:prstGeom>
              <a:blipFill rotWithShape="0">
                <a:blip r:embed="rId4"/>
                <a:stretch>
                  <a:fillRect l="-1294" t="-4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="" xmlns:a16="http://schemas.microsoft.com/office/drawing/2014/main" id="{C6E18E96-92C6-4EB2-8885-65463088671A}"/>
                  </a:ext>
                </a:extLst>
              </p:cNvPr>
              <p:cNvSpPr txBox="1"/>
              <p:nvPr/>
            </p:nvSpPr>
            <p:spPr>
              <a:xfrm>
                <a:off x="1197075" y="3030449"/>
                <a:ext cx="4968552" cy="3797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i="1" smtClean="0">
                              <a:latin typeface="Cambria Math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zh-CN" altLang="en-US" sz="2200" i="1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</m:acc>
                        </m:e>
                        <m:sub>
                          <m:r>
                            <a:rPr lang="zh-CN" altLang="en-US" sz="2200" i="1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altLang="zh-CN" sz="2200" i="1">
                              <a:latin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AU" altLang="zh-CN" sz="2200" b="0" i="1" smtClean="0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mr-IN" altLang="zh-CN" sz="22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𝜔</m:t>
                          </m:r>
                          <m:r>
                            <a:rPr lang="en-AU" altLang="zh-CN" sz="2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𝐴</m:t>
                          </m:r>
                          <m: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𝐵</m:t>
                          </m:r>
                        </m:sup>
                      </m:sSup>
                    </m:oMath>
                  </m:oMathPara>
                </a14:m>
                <a:endParaRPr lang="zh-CN" altLang="en-US" sz="22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6E18E96-92C6-4EB2-8885-6546308867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7075" y="3030449"/>
                <a:ext cx="4968552" cy="379719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4">
                <a:extLst>
                  <a:ext uri="{FF2B5EF4-FFF2-40B4-BE49-F238E27FC236}">
                    <a16:creationId xmlns="" xmlns:a16="http://schemas.microsoft.com/office/drawing/2014/main" id="{C6E18E96-92C6-4EB2-8885-65463088671A}"/>
                  </a:ext>
                </a:extLst>
              </p:cNvPr>
              <p:cNvSpPr txBox="1"/>
              <p:nvPr/>
            </p:nvSpPr>
            <p:spPr>
              <a:xfrm>
                <a:off x="1629123" y="4253135"/>
                <a:ext cx="6677522" cy="8793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mr-IN" altLang="zh-CN" sz="22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𝜔</m:t>
                      </m:r>
                      <m:d>
                        <m:dPr>
                          <m:ctrlPr>
                            <a:rPr lang="mr-IN" altLang="zh-CN" sz="2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acc>
                            <m:accPr>
                              <m:chr m:val="⃗"/>
                              <m:ctrlPr>
                                <a:rPr lang="en-AU" altLang="zh-CN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AU" altLang="zh-CN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𝑒</m:t>
                              </m:r>
                            </m:e>
                          </m:acc>
                          <m:r>
                            <a:rPr lang="zh-CN" altLang="en-US" sz="22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∙</m:t>
                          </m:r>
                          <m:acc>
                            <m:accPr>
                              <m:chr m:val="⃗"/>
                              <m:ctrlPr>
                                <a:rPr lang="en-AU" altLang="zh-CN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AU" altLang="zh-CN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𝑓</m:t>
                              </m:r>
                            </m:e>
                          </m:acc>
                        </m:e>
                      </m:d>
                      <m:r>
                        <a:rPr lang="en-AU" altLang="zh-CN" sz="22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mr-IN" altLang="zh-CN" sz="2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mr-IN" altLang="zh-CN" sz="2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eqArrPr>
                            <m:e>
                              <m:r>
                                <a:rPr lang="en-AU" altLang="zh-CN" sz="2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1               </m:t>
                              </m:r>
                              <m:r>
                                <a:rPr lang="en-AU" altLang="zh-CN" sz="2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𝑖𝑓</m:t>
                              </m:r>
                              <m:r>
                                <a:rPr lang="en-AU" altLang="zh-CN" sz="2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   </m:t>
                              </m:r>
                              <m:acc>
                                <m:accPr>
                                  <m:chr m:val="⃗"/>
                                  <m:ctrlPr>
                                    <a:rPr lang="en-AU" altLang="zh-CN" sz="22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AU" altLang="zh-CN" sz="22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𝑒</m:t>
                                  </m:r>
                                </m:e>
                              </m:acc>
                              <m:r>
                                <a:rPr lang="zh-CN" altLang="en-US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∙</m:t>
                              </m:r>
                              <m:acc>
                                <m:accPr>
                                  <m:chr m:val="⃗"/>
                                  <m:ctrlPr>
                                    <a:rPr lang="en-AU" altLang="zh-CN" sz="22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AU" altLang="zh-CN" sz="22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𝑓</m:t>
                                  </m:r>
                                </m:e>
                              </m:acc>
                              <m:r>
                                <a:rPr lang="en-AU" altLang="zh-CN" sz="220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≥</m:t>
                              </m:r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AU" altLang="zh-CN" sz="220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AU" altLang="zh-CN" sz="2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AU" altLang="zh-CN" sz="2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</m:e>
                              </m:d>
                              <m:r>
                                <a:rPr lang="en-AU" altLang="zh-CN" sz="2200" b="0" i="0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 </m:t>
                              </m:r>
                              <m:r>
                                <m:rPr>
                                  <m:sty m:val="p"/>
                                </m:rPr>
                                <a:rPr lang="en-AU" altLang="zh-CN" sz="2200" b="0" i="0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cos</m:t>
                              </m:r>
                              <m:r>
                                <a:rPr lang="en-AU" altLang="zh-CN" sz="2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⁡(</m:t>
                              </m:r>
                              <m:r>
                                <a:rPr lang="en-AU" altLang="zh-CN" sz="2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𝜙</m:t>
                              </m:r>
                              <m:r>
                                <a:rPr lang="en-AU" altLang="zh-CN" sz="2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)</m:t>
                              </m:r>
                            </m:e>
                            <m:e>
                              <m:r>
                                <a:rPr lang="en-AU" altLang="zh-CN" sz="2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0.3                              </m:t>
                              </m:r>
                              <m:r>
                                <a:rPr lang="en-AU" altLang="zh-CN" sz="2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𝑜𝑡h𝑒𝑟𝑤𝑖𝑠𝑒</m:t>
                              </m:r>
                              <m:r>
                                <a:rPr lang="en-AU" altLang="zh-CN" sz="2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           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CN" altLang="en-US" sz="2200" dirty="0"/>
              </a:p>
            </p:txBody>
          </p:sp>
        </mc:Choice>
        <mc:Fallback>
          <p:sp>
            <p:nvSpPr>
              <p:cNvPr id="14" name="TextBox 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6E18E96-92C6-4EB2-8885-6546308867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9123" y="4253135"/>
                <a:ext cx="6677522" cy="879343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Immagin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827" y="620688"/>
            <a:ext cx="3906989" cy="3672408"/>
          </a:xfrm>
          <a:prstGeom prst="rect">
            <a:avLst/>
          </a:prstGeom>
        </p:spPr>
      </p:pic>
      <p:sp>
        <p:nvSpPr>
          <p:cNvPr id="19" name="TextBox 6"/>
          <p:cNvSpPr txBox="1"/>
          <p:nvPr/>
        </p:nvSpPr>
        <p:spPr>
          <a:xfrm>
            <a:off x="476995" y="802156"/>
            <a:ext cx="727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smtClean="0"/>
              <a:t>Implementation</a:t>
            </a:r>
            <a:endParaRPr lang="de-CH" sz="2400" b="1" dirty="0"/>
          </a:p>
        </p:txBody>
      </p:sp>
      <p:sp>
        <p:nvSpPr>
          <p:cNvPr id="12" name="CasellaDiTesto 11"/>
          <p:cNvSpPr txBox="1"/>
          <p:nvPr/>
        </p:nvSpPr>
        <p:spPr>
          <a:xfrm>
            <a:off x="12187238" y="0"/>
            <a:ext cx="2691357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Now, coming back to the force, we explained in the social force model it was advised to use monotonically decreasing functions.</a:t>
            </a:r>
          </a:p>
          <a:p>
            <a:r>
              <a:rPr lang="en-US" dirty="0" smtClean="0"/>
              <a:t>In our model, the interaction between a person and the other people is described by an exponential function.</a:t>
            </a:r>
            <a:br>
              <a:rPr lang="en-US" dirty="0" smtClean="0"/>
            </a:br>
            <a:r>
              <a:rPr lang="en-US" dirty="0" smtClean="0"/>
              <a:t>The parameters assume the same values the researcher have used in the social force model</a:t>
            </a:r>
          </a:p>
          <a:p>
            <a:r>
              <a:rPr lang="en-US" dirty="0" smtClean="0"/>
              <a:t>(A=2N, B=0.1 per meter)</a:t>
            </a:r>
          </a:p>
          <a:p>
            <a:r>
              <a:rPr lang="en-US" dirty="0" smtClean="0"/>
              <a:t>The visual field spans for 60 degrees. If a person is outside the visual field, for example behind him, the force drops to 30%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0333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Rettangolo 9"/>
              <p:cNvSpPr/>
              <p:nvPr/>
            </p:nvSpPr>
            <p:spPr>
              <a:xfrm>
                <a:off x="765027" y="1446342"/>
                <a:ext cx="6336704" cy="29546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400" dirty="0" smtClean="0"/>
                  <a:t>Table-person repulsive force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The tables </a:t>
                </a:r>
                <a:r>
                  <a:rPr lang="en-US" dirty="0" smtClean="0"/>
                  <a:t>hinder the motion of the people while pedestrians move towards their objective.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 smtClean="0"/>
                  <a:t>Tables are modeled as point-like particles.</a:t>
                </a: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Table-person constant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AU" altLang="zh-CN" i="1">
                            <a:latin typeface="Cambria Math" charset="0"/>
                          </a:rPr>
                          <m:t>𝐶</m:t>
                        </m:r>
                      </m:e>
                      <m:sub>
                        <m:r>
                          <a:rPr lang="en-AU" altLang="zh-CN" i="1">
                            <a:latin typeface="Cambria Math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 smtClean="0"/>
                  <a:t> is set equal to </a:t>
                </a:r>
                <a14:m>
                  <m:oMath xmlns:m="http://schemas.openxmlformats.org/officeDocument/2006/math">
                    <m:r>
                      <a:rPr lang="en-AU" altLang="zh-CN" i="1">
                        <a:latin typeface="Cambria Math" charset="0"/>
                      </a:rPr>
                      <m:t>0.05</m:t>
                    </m:r>
                    <m:r>
                      <a:rPr lang="en-AU" altLang="zh-CN" b="0" i="1" smtClean="0">
                        <a:latin typeface="Cambria Math" charset="0"/>
                      </a:rPr>
                      <m:t> </m:t>
                    </m:r>
                    <m:f>
                      <m:fPr>
                        <m:type m:val="skw"/>
                        <m:ctrlPr>
                          <a:rPr lang="en-AU" altLang="zh-CN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AU" altLang="zh-CN" b="0" i="1" smtClean="0">
                            <a:latin typeface="Cambria Math" charset="0"/>
                          </a:rPr>
                          <m:t>𝑁</m:t>
                        </m:r>
                      </m:num>
                      <m:den>
                        <m:r>
                          <a:rPr lang="en-AU" altLang="zh-CN" b="0" i="1" smtClean="0">
                            <a:latin typeface="Cambria Math" charset="0"/>
                          </a:rPr>
                          <m:t>𝑚</m:t>
                        </m:r>
                      </m:den>
                    </m:f>
                  </m:oMath>
                </a14:m>
                <a:r>
                  <a:rPr lang="en-US" dirty="0"/>
                  <a:t> for all the tables.</a:t>
                </a: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</p:txBody>
          </p:sp>
        </mc:Choice>
        <mc:Fallback>
          <p:sp>
            <p:nvSpPr>
              <p:cNvPr id="10" name="Rettangolo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027" y="1446342"/>
                <a:ext cx="6336704" cy="2954655"/>
              </a:xfrm>
              <a:prstGeom prst="rect">
                <a:avLst/>
              </a:prstGeom>
              <a:blipFill rotWithShape="0">
                <a:blip r:embed="rId4"/>
                <a:stretch>
                  <a:fillRect l="-1442" t="-1443" r="-1250" b="-127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4">
                <a:extLst>
                  <a:ext uri="{FF2B5EF4-FFF2-40B4-BE49-F238E27FC236}">
                    <a16:creationId xmlns="" xmlns:a16="http://schemas.microsoft.com/office/drawing/2014/main" id="{C6E18E96-92C6-4EB2-8885-65463088671A}"/>
                  </a:ext>
                </a:extLst>
              </p:cNvPr>
              <p:cNvSpPr txBox="1"/>
              <p:nvPr/>
            </p:nvSpPr>
            <p:spPr>
              <a:xfrm>
                <a:off x="2226805" y="4733763"/>
                <a:ext cx="2387548" cy="7612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𝐹</m:t>
                          </m:r>
                        </m:e>
                        <m:sub>
                          <m:r>
                            <a:rPr lang="en-AU" altLang="zh-CN" sz="2200" i="1">
                              <a:latin typeface="Cambria Math" charset="0"/>
                            </a:rPr>
                            <m:t>𝑝</m:t>
                          </m:r>
                          <m:r>
                            <a:rPr lang="en-AU" altLang="zh-CN" sz="2200" i="1">
                              <a:latin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AU" altLang="zh-CN" sz="22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altLang="zh-CN" sz="2200" b="0" i="1" smtClean="0"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</m:num>
                        <m:den>
                          <m:sSubSup>
                            <m:sSubSup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𝑝</m:t>
                              </m:r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22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AU" altLang="zh-CN" sz="22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AU" altLang="zh-CN" sz="22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</m:oMath>
                  </m:oMathPara>
                </a14:m>
                <a:endParaRPr lang="zh-CN" altLang="en-US" sz="2200" dirty="0"/>
              </a:p>
            </p:txBody>
          </p:sp>
        </mc:Choice>
        <mc:Fallback>
          <p:sp>
            <p:nvSpPr>
              <p:cNvPr id="12" name="TextBox 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6E18E96-92C6-4EB2-8885-6546308867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6805" y="4733763"/>
                <a:ext cx="2387548" cy="761299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4">
                <a:extLst>
                  <a:ext uri="{FF2B5EF4-FFF2-40B4-BE49-F238E27FC236}">
                    <a16:creationId xmlns="" xmlns:a16="http://schemas.microsoft.com/office/drawing/2014/main" id="{C6E18E96-92C6-4EB2-8885-65463088671A}"/>
                  </a:ext>
                </a:extLst>
              </p:cNvPr>
              <p:cNvSpPr txBox="1"/>
              <p:nvPr/>
            </p:nvSpPr>
            <p:spPr>
              <a:xfrm>
                <a:off x="5445547" y="4589525"/>
                <a:ext cx="4847104" cy="102579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i="1" smtClean="0">
                              <a:latin typeface="Cambria Math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zh-CN" altLang="en-US" sz="2200" i="1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</m:acc>
                        </m:e>
                        <m:sub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𝑝</m:t>
                          </m:r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−</m:t>
                          </m:r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𝑡</m:t>
                          </m:r>
                        </m:sub>
                      </m:sSub>
                      <m:r>
                        <a:rPr lang="en-AU" altLang="zh-CN" sz="2200" b="0" i="1" smtClean="0"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is-IS" altLang="zh-CN" sz="2200" b="0" i="1" smtClean="0">
                              <a:latin typeface="Cambria Math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m:rPr>
                              <m:brk m:alnAt="23"/>
                            </m:rPr>
                            <a:rPr lang="en-AU" altLang="zh-CN" sz="2200" b="0" i="1" smtClean="0">
                              <a:latin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𝑁𝑡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⃗"/>
                                  <m:ctrlPr>
                                    <a:rPr lang="zh-CN" altLang="en-US" sz="2200" i="1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  <m:t>𝐹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𝑝</m:t>
                              </m:r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22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AU" altLang="zh-CN" sz="2200" i="1">
                                      <a:latin typeface="Cambria Math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AU" altLang="zh-CN" sz="220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</m:sSub>
                        </m:e>
                      </m:nary>
                    </m:oMath>
                  </m:oMathPara>
                </a14:m>
                <a:endParaRPr lang="zh-CN" altLang="en-US" sz="2200" dirty="0"/>
              </a:p>
            </p:txBody>
          </p:sp>
        </mc:Choice>
        <mc:Fallback>
          <p:sp>
            <p:nvSpPr>
              <p:cNvPr id="13" name="TextBox 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6E18E96-92C6-4EB2-8885-6546308867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45547" y="4589525"/>
                <a:ext cx="4847104" cy="1025794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6"/>
          <p:cNvSpPr txBox="1"/>
          <p:nvPr/>
        </p:nvSpPr>
        <p:spPr>
          <a:xfrm>
            <a:off x="476995" y="802156"/>
            <a:ext cx="727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smtClean="0"/>
              <a:t>Implementation</a:t>
            </a:r>
            <a:endParaRPr lang="de-CH" sz="2400" b="1" dirty="0"/>
          </a:p>
        </p:txBody>
      </p:sp>
      <p:sp>
        <p:nvSpPr>
          <p:cNvPr id="16" name="CasellaDiTesto 15"/>
          <p:cNvSpPr txBox="1"/>
          <p:nvPr/>
        </p:nvSpPr>
        <p:spPr>
          <a:xfrm>
            <a:off x="12187238" y="0"/>
            <a:ext cx="269135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table-person repulsive force is inversely proportional to the distance between tables and people.</a:t>
            </a:r>
          </a:p>
          <a:p>
            <a:r>
              <a:rPr lang="en-US" dirty="0" smtClean="0"/>
              <a:t>Since table have a circular shape, they are modeled as point-like sources of forces.</a:t>
            </a:r>
          </a:p>
          <a:p>
            <a:r>
              <a:rPr lang="en-US" dirty="0" smtClean="0"/>
              <a:t>Ct, the table-person constant, is set to 0.05 and the forces generated by the tables are superimposed.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98599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10702131" y="4077072"/>
            <a:ext cx="8435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</a:rPr>
              <a:t>Source: Pix4D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23999" y="55789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76399" y="5731391"/>
            <a:ext cx="320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3600" dirty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570448" y="1162574"/>
                <a:ext cx="6112198" cy="47089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/>
                  <a:buChar char="•"/>
                </a:pPr>
                <a:endParaRPr lang="en-US" sz="2400" dirty="0" smtClean="0"/>
              </a:p>
              <a:p>
                <a:r>
                  <a:rPr lang="en-US" sz="2400" dirty="0" smtClean="0"/>
                  <a:t>Wall-person repulsive force</a:t>
                </a:r>
                <a:endParaRPr lang="en-US" sz="2400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 smtClean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T</a:t>
                </a:r>
                <a:r>
                  <a:rPr lang="en-US" dirty="0" smtClean="0"/>
                  <a:t>he walls generate a force field inversely proportional to the distance.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 smtClean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 smtClean="0"/>
                  <a:t>In order to express the effect of the walls, we discretize them into several point-sources at constant distance.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 smtClean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 smtClean="0"/>
                  <a:t>Since the effect of the walls is constant in time, we discretized </a:t>
                </a:r>
                <a:r>
                  <a:rPr lang="en-US" dirty="0"/>
                  <a:t>the </a:t>
                </a:r>
                <a:r>
                  <a:rPr lang="en-US" dirty="0" err="1" smtClean="0"/>
                  <a:t>Apéro</a:t>
                </a:r>
                <a:r>
                  <a:rPr lang="en-US" dirty="0" smtClean="0"/>
                  <a:t> room into a </a:t>
                </a:r>
                <a:r>
                  <a:rPr lang="en-US" dirty="0"/>
                  <a:t>rectangular mesh of </a:t>
                </a:r>
                <a:r>
                  <a:rPr lang="en-US" dirty="0" smtClean="0"/>
                  <a:t>points and save and save the force field into a file.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 smtClean="0"/>
                  <a:t>Person-wall constant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AU" altLang="zh-CN" i="1">
                            <a:latin typeface="Cambria Math" charset="0"/>
                          </a:rPr>
                          <m:t>𝐶</m:t>
                        </m:r>
                      </m:e>
                      <m:sub>
                        <m:r>
                          <a:rPr lang="en-AU" altLang="zh-CN" i="1">
                            <a:latin typeface="Cambria Math" charset="0"/>
                          </a:rPr>
                          <m:t>𝑤</m:t>
                        </m:r>
                      </m:sub>
                    </m:sSub>
                    <m:r>
                      <a:rPr lang="en-AU" altLang="zh-CN" b="0" i="1" smtClean="0">
                        <a:latin typeface="Cambria Math" charset="0"/>
                      </a:rPr>
                      <m:t>=0.0003 </m:t>
                    </m:r>
                    <m:f>
                      <m:fPr>
                        <m:type m:val="skw"/>
                        <m:ctrlPr>
                          <a:rPr lang="en-AU" altLang="zh-CN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AU" altLang="zh-CN" b="0" i="1" smtClean="0">
                            <a:latin typeface="Cambria Math" charset="0"/>
                          </a:rPr>
                          <m:t>𝑁</m:t>
                        </m:r>
                      </m:num>
                      <m:den>
                        <m:r>
                          <a:rPr lang="en-AU" altLang="zh-CN" b="0" i="1" smtClean="0">
                            <a:latin typeface="Cambria Math" charset="0"/>
                          </a:rPr>
                          <m:t>𝑚</m:t>
                        </m:r>
                      </m:den>
                    </m:f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448" y="1162574"/>
                <a:ext cx="6112198" cy="4708981"/>
              </a:xfrm>
              <a:prstGeom prst="rect">
                <a:avLst/>
              </a:prstGeom>
              <a:blipFill rotWithShape="0">
                <a:blip r:embed="rId5"/>
                <a:stretch>
                  <a:fillRect l="-1597" b="-136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476995" y="802156"/>
            <a:ext cx="727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dirty="0"/>
              <a:t>Implementation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="" xmlns:a16="http://schemas.microsoft.com/office/drawing/2014/main" id="{ADCBC903-DE63-496F-9BDD-7965F9290E04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4914900" y="2654300"/>
          <a:ext cx="914400" cy="198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" name="Equation" r:id="rId6" imgW="914400" imgH="198720" progId="Equation.DSMT4">
                  <p:embed/>
                </p:oleObj>
              </mc:Choice>
              <mc:Fallback>
                <p:oleObj name="Equation" r:id="rId6" imgW="914400" imgH="1987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914900" y="2654300"/>
                        <a:ext cx="914400" cy="198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4">
                <a:extLst>
                  <a:ext uri="{FF2B5EF4-FFF2-40B4-BE49-F238E27FC236}">
                    <a16:creationId xmlns="" xmlns:a16="http://schemas.microsoft.com/office/drawing/2014/main" id="{C6E18E96-92C6-4EB2-8885-65463088671A}"/>
                  </a:ext>
                </a:extLst>
              </p:cNvPr>
              <p:cNvSpPr txBox="1"/>
              <p:nvPr/>
            </p:nvSpPr>
            <p:spPr>
              <a:xfrm>
                <a:off x="5975940" y="5533497"/>
                <a:ext cx="2387548" cy="74956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𝐹</m:t>
                          </m:r>
                        </m:e>
                        <m:sub>
                          <m:r>
                            <a:rPr lang="en-AU" altLang="zh-CN" sz="2200" i="1">
                              <a:latin typeface="Cambria Math" charset="0"/>
                            </a:rPr>
                            <m:t>𝑝</m:t>
                          </m:r>
                          <m:r>
                            <a:rPr lang="en-AU" altLang="zh-CN" sz="2200" i="1">
                              <a:latin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AU" altLang="zh-CN" sz="22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altLang="zh-CN" sz="2200" b="0" i="1" smtClean="0"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𝑤</m:t>
                              </m:r>
                            </m:sub>
                          </m:sSub>
                        </m:num>
                        <m:den>
                          <m:sSubSup>
                            <m:sSubSup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𝑝</m:t>
                              </m:r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220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AU" altLang="zh-CN" sz="2200" b="0" i="1" smtClean="0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AU" altLang="zh-CN" sz="220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</m:oMath>
                  </m:oMathPara>
                </a14:m>
                <a:endParaRPr lang="zh-CN" altLang="en-US" sz="2200" dirty="0"/>
              </a:p>
            </p:txBody>
          </p:sp>
        </mc:Choice>
        <mc:Fallback>
          <p:sp>
            <p:nvSpPr>
              <p:cNvPr id="14" name="TextBox 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6E18E96-92C6-4EB2-8885-6546308867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75940" y="5533497"/>
                <a:ext cx="2387548" cy="749564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4">
                <a:extLst>
                  <a:ext uri="{FF2B5EF4-FFF2-40B4-BE49-F238E27FC236}">
                    <a16:creationId xmlns="" xmlns:a16="http://schemas.microsoft.com/office/drawing/2014/main" id="{C6E18E96-92C6-4EB2-8885-65463088671A}"/>
                  </a:ext>
                </a:extLst>
              </p:cNvPr>
              <p:cNvSpPr txBox="1"/>
              <p:nvPr/>
            </p:nvSpPr>
            <p:spPr>
              <a:xfrm>
                <a:off x="8467858" y="5404135"/>
                <a:ext cx="3563974" cy="99604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i="1" smtClean="0">
                              <a:latin typeface="Cambria Math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zh-CN" altLang="en-US" sz="2200" i="1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</m:acc>
                        </m:e>
                        <m:sub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𝑝</m:t>
                          </m:r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−</m:t>
                          </m:r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𝑤</m:t>
                          </m:r>
                        </m:sub>
                      </m:sSub>
                      <m:r>
                        <a:rPr lang="en-AU" altLang="zh-CN" sz="2200" b="0" i="1" smtClean="0"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is-IS" altLang="zh-CN" sz="2200" b="0" i="1" smtClean="0">
                              <a:latin typeface="Cambria Math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altLang="zh-CN" sz="2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AU" altLang="zh-CN" sz="2200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m:rPr>
                              <m:brk m:alnAt="23"/>
                            </m:rPr>
                            <a:rPr lang="en-AU" altLang="zh-CN" sz="2200" b="0" i="1" smtClean="0">
                              <a:latin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𝑁𝑤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⃗"/>
                                  <m:ctrlPr>
                                    <a:rPr lang="zh-CN" altLang="en-US" sz="2200" i="1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  <m:t>𝐹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𝑝</m:t>
                              </m:r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220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AU" altLang="zh-CN" sz="2200" b="0" i="1" smtClean="0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AU" altLang="zh-CN" sz="220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</m:sSub>
                        </m:e>
                      </m:nary>
                    </m:oMath>
                  </m:oMathPara>
                </a14:m>
                <a:endParaRPr lang="zh-CN" altLang="en-US" sz="2200" dirty="0"/>
              </a:p>
            </p:txBody>
          </p:sp>
        </mc:Choice>
        <mc:Fallback>
          <p:sp>
            <p:nvSpPr>
              <p:cNvPr id="15" name="TextBox 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6E18E96-92C6-4EB2-8885-6546308867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67858" y="5404135"/>
                <a:ext cx="3563974" cy="996042"/>
              </a:xfrm>
              <a:prstGeom prst="rect">
                <a:avLst/>
              </a:prstGeom>
              <a:blipFill rotWithShape="0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Immagine 18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75" t="3801" r="10367" b="4851"/>
          <a:stretch/>
        </p:blipFill>
        <p:spPr>
          <a:xfrm>
            <a:off x="7092908" y="615864"/>
            <a:ext cx="4713398" cy="4136985"/>
          </a:xfrm>
          <a:prstGeom prst="rect">
            <a:avLst/>
          </a:prstGeom>
        </p:spPr>
      </p:pic>
      <p:sp>
        <p:nvSpPr>
          <p:cNvPr id="21" name="CasellaDiTesto 20"/>
          <p:cNvSpPr txBox="1"/>
          <p:nvPr/>
        </p:nvSpPr>
        <p:spPr>
          <a:xfrm>
            <a:off x="12187238" y="0"/>
            <a:ext cx="269135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table-person repulsive force is inversely proportional to the distance between tables and people.</a:t>
            </a:r>
          </a:p>
          <a:p>
            <a:r>
              <a:rPr lang="en-US" dirty="0" smtClean="0"/>
              <a:t>Since table have a circular shape, they are modeled as point-like sources of forces.</a:t>
            </a:r>
          </a:p>
          <a:p>
            <a:r>
              <a:rPr lang="en-US" dirty="0" smtClean="0"/>
              <a:t>Ct, the table-person constant, is set to 0.05 and the forces generated by the tables are superimposed.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939256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18/12/2017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693019" y="707535"/>
                <a:ext cx="6334586" cy="69249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/>
                  <a:buChar char="•"/>
                </a:pPr>
                <a:endParaRPr lang="en-US" sz="2400" dirty="0" smtClean="0"/>
              </a:p>
              <a:p>
                <a:endParaRPr lang="en-US" sz="2400" dirty="0"/>
              </a:p>
              <a:p>
                <a:r>
                  <a:rPr lang="en-US" sz="2400" dirty="0"/>
                  <a:t>Path towards the objective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Pedestrian follows the shortest polygonal </a:t>
                </a:r>
                <a:r>
                  <a:rPr lang="en-US" dirty="0" smtClean="0"/>
                  <a:t>route.</a:t>
                </a: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1</a:t>
                </a:r>
                <a:r>
                  <a:rPr lang="en-US" baseline="30000" dirty="0"/>
                  <a:t>st</a:t>
                </a:r>
                <a:r>
                  <a:rPr lang="en-US" dirty="0"/>
                  <a:t> objective: </a:t>
                </a:r>
                <a:r>
                  <a:rPr lang="en-US" dirty="0" err="1"/>
                  <a:t>Apéro</a:t>
                </a:r>
                <a:r>
                  <a:rPr lang="en-US" dirty="0"/>
                  <a:t> </a:t>
                </a:r>
                <a:r>
                  <a:rPr lang="en-US" dirty="0" smtClean="0"/>
                  <a:t>table.</a:t>
                </a: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2</a:t>
                </a:r>
                <a:r>
                  <a:rPr lang="en-US" baseline="30000" dirty="0"/>
                  <a:t>nd</a:t>
                </a:r>
                <a:r>
                  <a:rPr lang="en-US" dirty="0"/>
                  <a:t> objective: nearest table in the </a:t>
                </a:r>
                <a:r>
                  <a:rPr lang="en-US" dirty="0" err="1"/>
                  <a:t>Apéro</a:t>
                </a:r>
                <a:r>
                  <a:rPr lang="en-US" dirty="0"/>
                  <a:t> </a:t>
                </a:r>
                <a:r>
                  <a:rPr lang="en-US" dirty="0" smtClean="0"/>
                  <a:t>room.</a:t>
                </a: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r>
                  <a:rPr lang="en-US" sz="2400" dirty="0" smtClean="0"/>
                  <a:t>Attraction towards the objective</a:t>
                </a:r>
              </a:p>
              <a:p>
                <a:endParaRPr lang="en-US" sz="2400" dirty="0" smtClean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Stronger attraction if the person is not walking at the desired velocity or if is not moving towards the </a:t>
                </a:r>
                <a:r>
                  <a:rPr lang="en-US" dirty="0" smtClean="0"/>
                  <a:t>objective.</a:t>
                </a: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 smtClean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/>
                  <a:t>R</a:t>
                </a:r>
                <a:r>
                  <a:rPr lang="en-US" dirty="0" smtClean="0"/>
                  <a:t>elaxation time </a:t>
                </a:r>
                <a14:m>
                  <m:oMath xmlns:m="http://schemas.openxmlformats.org/officeDocument/2006/math">
                    <m:r>
                      <a:rPr lang="mr-IN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𝜏</m:t>
                    </m:r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=0.5÷0.8 </m:t>
                    </m:r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  <m:r>
                      <a:rPr lang="en-AU" altLang="zh-CN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.</m:t>
                    </m:r>
                  </m:oMath>
                </a14:m>
                <a:endParaRPr lang="en-US" dirty="0" smtClean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 smtClean="0"/>
                  <a:t>Desired velocity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i="1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AU" altLang="zh-CN" i="1">
                            <a:latin typeface="Cambria Math" charset="0"/>
                          </a:rPr>
                          <m:t>𝑣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sub>
                      <m:sup>
                        <m:r>
                          <a:rPr lang="en-AU" altLang="zh-CN" i="1">
                            <a:latin typeface="Cambria Math" charset="0"/>
                          </a:rPr>
                          <m:t>0</m:t>
                        </m:r>
                      </m:sup>
                    </m:sSubSup>
                    <m:r>
                      <a:rPr lang="en-AU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0.3 </m:t>
                    </m:r>
                    <m:f>
                      <m:fPr>
                        <m:type m:val="skw"/>
                        <m:ctrlPr>
                          <a:rPr lang="en-AU" altLang="zh-CN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AU" altLang="zh-CN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𝑚</m:t>
                        </m:r>
                      </m:num>
                      <m:den>
                        <m:r>
                          <a:rPr lang="en-AU" altLang="zh-CN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𝑠</m:t>
                        </m:r>
                      </m:den>
                    </m:f>
                    <m:r>
                      <a:rPr lang="en-AU" altLang="zh-CN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.</m:t>
                    </m:r>
                  </m:oMath>
                </a14:m>
                <a:endParaRPr lang="en-US" dirty="0" smtClean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 smtClean="0"/>
              </a:p>
              <a:p>
                <a:endParaRPr lang="en-US" sz="2400" dirty="0"/>
              </a:p>
              <a:p>
                <a:pPr marL="342900" indent="-342900">
                  <a:buFont typeface="Arial"/>
                  <a:buChar char="•"/>
                </a:pPr>
                <a:endParaRPr lang="en-US" sz="2400" dirty="0"/>
              </a:p>
              <a:p>
                <a:pPr marL="342900" indent="-342900">
                  <a:buFont typeface="Arial"/>
                  <a:buChar char="•"/>
                </a:pPr>
                <a:endParaRPr lang="en-US" sz="2400" dirty="0"/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019" y="707535"/>
                <a:ext cx="6334586" cy="6924973"/>
              </a:xfrm>
              <a:prstGeom prst="rect">
                <a:avLst/>
              </a:prstGeom>
              <a:blipFill rotWithShape="0">
                <a:blip r:embed="rId4"/>
                <a:stretch>
                  <a:fillRect l="-1540" r="-16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476995" y="802156"/>
            <a:ext cx="727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dirty="0"/>
              <a:t>Implementation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4">
                <a:extLst>
                  <a:ext uri="{FF2B5EF4-FFF2-40B4-BE49-F238E27FC236}">
                    <a16:creationId xmlns="" xmlns:a16="http://schemas.microsoft.com/office/drawing/2014/main" id="{C6E18E96-92C6-4EB2-8885-65463088671A}"/>
                  </a:ext>
                </a:extLst>
              </p:cNvPr>
              <p:cNvSpPr txBox="1"/>
              <p:nvPr/>
            </p:nvSpPr>
            <p:spPr>
              <a:xfrm>
                <a:off x="7580513" y="1128166"/>
                <a:ext cx="3907810" cy="87825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b="0" i="1" smtClean="0">
                              <a:latin typeface="Cambria Math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AU" altLang="zh-CN" sz="2200" i="1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AU" altLang="zh-CN" sz="2200" i="1">
                                  <a:latin typeface="Cambria Math" charset="0"/>
                                </a:rPr>
                                <m:t>𝑒</m:t>
                              </m:r>
                            </m:e>
                          </m:acc>
                        </m:e>
                        <m:sub>
                          <m:r>
                            <a:rPr lang="en-US" altLang="zh-CN" sz="2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𝛼</m:t>
                          </m:r>
                        </m:sub>
                      </m:sSub>
                      <m:d>
                        <m:dPr>
                          <m:ctrlPr>
                            <a:rPr lang="en-AU" altLang="zh-CN" sz="2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𝑡</m:t>
                          </m:r>
                        </m:e>
                      </m:d>
                      <m:r>
                        <a:rPr lang="en-AU" altLang="zh-CN" sz="22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altLang="zh-CN" sz="2200" b="0" i="1" smtClean="0"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⃗"/>
                                  <m:ctrlPr>
                                    <a:rPr lang="en-AU" altLang="zh-CN" sz="2200" i="1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AU" altLang="zh-CN" sz="2200" b="0" i="1" smtClean="0">
                                      <a:latin typeface="Cambria Math" charset="0"/>
                                    </a:rPr>
                                    <m:t>𝑑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CN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𝛼</m:t>
                              </m:r>
                            </m:sub>
                          </m:sSub>
                          <m:r>
                            <a:rPr lang="en-AU" altLang="zh-CN" sz="2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⃗"/>
                                  <m:ctrlPr>
                                    <a:rPr lang="en-AU" altLang="zh-CN" sz="2200" i="1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AU" altLang="zh-CN" sz="2200" b="0" i="1" smtClean="0">
                                      <a:latin typeface="Cambria Math" charset="0"/>
                                    </a:rPr>
                                    <m:t>𝑟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CN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𝛼</m:t>
                              </m:r>
                            </m:sub>
                          </m:sSub>
                          <m:r>
                            <a:rPr lang="en-AU" altLang="zh-CN" sz="2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r>
                            <a:rPr lang="en-AU" altLang="zh-CN" sz="2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𝑡</m:t>
                          </m:r>
                          <m:r>
                            <a:rPr lang="en-AU" altLang="zh-CN" sz="2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</m:num>
                        <m:den>
                          <m:d>
                            <m:dPr>
                              <m:begChr m:val="‖"/>
                              <m:endChr m:val="‖"/>
                              <m:ctrlPr>
                                <a:rPr lang="mr-IN" altLang="zh-CN" sz="22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2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AU" altLang="zh-CN" sz="2200" i="1">
                                          <a:latin typeface="Cambria Math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AU" altLang="zh-CN" sz="2200" i="1">
                                          <a:latin typeface="Cambria Math" charset="0"/>
                                        </a:rPr>
                                        <m:t>𝑑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CN" sz="22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𝛼</m:t>
                                  </m:r>
                                </m:sub>
                              </m:sSub>
                              <m:r>
                                <a:rPr lang="en-AU" altLang="zh-CN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22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AU" altLang="zh-CN" sz="2200" i="1">
                                          <a:latin typeface="Cambria Math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AU" altLang="zh-CN" sz="2200" i="1">
                                          <a:latin typeface="Cambria Math" charset="0"/>
                                        </a:rPr>
                                        <m:t>𝑟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CN" sz="22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𝛼</m:t>
                                  </m:r>
                                </m:sub>
                              </m:sSub>
                              <m:r>
                                <a:rPr lang="en-AU" altLang="zh-CN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(</m:t>
                              </m:r>
                              <m:r>
                                <a:rPr lang="en-AU" altLang="zh-CN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𝑡</m:t>
                              </m:r>
                              <m:r>
                                <a:rPr lang="en-AU" altLang="zh-CN" sz="2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)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zh-CN" altLang="en-US" sz="2200" dirty="0"/>
              </a:p>
            </p:txBody>
          </p:sp>
        </mc:Choice>
        <mc:Fallback>
          <p:sp>
            <p:nvSpPr>
              <p:cNvPr id="14" name="TextBox 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6E18E96-92C6-4EB2-8885-6546308867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0513" y="1128166"/>
                <a:ext cx="3907810" cy="878254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CasellaDiTesto 7"/>
              <p:cNvSpPr txBox="1"/>
              <p:nvPr/>
            </p:nvSpPr>
            <p:spPr>
              <a:xfrm>
                <a:off x="7749803" y="2158820"/>
                <a:ext cx="4377449" cy="12413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AU" altLang="zh-CN" i="1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AU" altLang="zh-CN" i="1">
                                <a:latin typeface="Cambria Math" charset="0"/>
                              </a:rPr>
                              <m:t>𝑒</m:t>
                            </m:r>
                          </m:e>
                        </m:acc>
                      </m:e>
                      <m:sub>
                        <m:r>
                          <a:rPr lang="en-US" altLang="zh-C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sub>
                    </m:sSub>
                  </m:oMath>
                </a14:m>
                <a:r>
                  <a:rPr lang="en-US" dirty="0" smtClean="0"/>
                  <a:t>: vector pointing towards the objective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AU" altLang="zh-CN" i="1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AU" altLang="zh-CN" b="0" i="1" smtClean="0">
                                <a:latin typeface="Cambria Math" charset="0"/>
                              </a:rPr>
                              <m:t>𝑑</m:t>
                            </m:r>
                          </m:e>
                        </m:acc>
                      </m:e>
                      <m:sub>
                        <m:r>
                          <a:rPr lang="en-US" altLang="zh-C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sub>
                    </m:sSub>
                  </m:oMath>
                </a14:m>
                <a:r>
                  <a:rPr lang="en-US" dirty="0" smtClean="0"/>
                  <a:t>: destination position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AU" altLang="zh-CN" i="1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AU" altLang="zh-CN" b="0" i="1" smtClean="0">
                                <a:latin typeface="Cambria Math" charset="0"/>
                              </a:rPr>
                              <m:t>𝑟</m:t>
                            </m:r>
                          </m:e>
                        </m:acc>
                      </m:e>
                      <m:sub>
                        <m:r>
                          <a:rPr lang="en-US" altLang="zh-C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sub>
                    </m:sSub>
                  </m:oMath>
                </a14:m>
                <a:r>
                  <a:rPr lang="en-US" dirty="0"/>
                  <a:t>: </a:t>
                </a:r>
                <a:r>
                  <a:rPr lang="en-US" dirty="0" smtClean="0"/>
                  <a:t>pedestrian’s position</a:t>
                </a:r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8" name="CasellaDiTesto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9803" y="2158820"/>
                <a:ext cx="4377449" cy="1241302"/>
              </a:xfrm>
              <a:prstGeom prst="rect">
                <a:avLst/>
              </a:prstGeom>
              <a:blipFill rotWithShape="0">
                <a:blip r:embed="rId6"/>
                <a:stretch>
                  <a:fillRect t="-4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4">
                <a:extLst>
                  <a:ext uri="{FF2B5EF4-FFF2-40B4-BE49-F238E27FC236}">
                    <a16:creationId xmlns="" xmlns:a16="http://schemas.microsoft.com/office/drawing/2014/main" id="{C6E18E96-92C6-4EB2-8885-65463088671A}"/>
                  </a:ext>
                </a:extLst>
              </p:cNvPr>
              <p:cNvSpPr txBox="1"/>
              <p:nvPr/>
            </p:nvSpPr>
            <p:spPr>
              <a:xfrm>
                <a:off x="8340644" y="4170021"/>
                <a:ext cx="2387548" cy="97456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2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𝐹</m:t>
                          </m:r>
                        </m:e>
                        <m:sub>
                          <m:r>
                            <a:rPr lang="en-AU" altLang="zh-CN" sz="2200" i="1">
                              <a:latin typeface="Cambria Math" charset="0"/>
                            </a:rPr>
                            <m:t>𝑝</m:t>
                          </m:r>
                          <m:r>
                            <a:rPr lang="en-AU" altLang="zh-CN" sz="2200" i="1">
                              <a:latin typeface="Cambria Math" charset="0"/>
                            </a:rPr>
                            <m:t>−</m:t>
                          </m:r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𝑜</m:t>
                          </m:r>
                        </m:sub>
                      </m:sSub>
                      <m:r>
                        <a:rPr lang="en-AU" altLang="zh-CN" sz="22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altLang="zh-CN" sz="22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mr-IN" altLang="zh-CN" sz="2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𝜏</m:t>
                          </m:r>
                        </m:den>
                      </m:f>
                      <m:r>
                        <a:rPr lang="en-US" altLang="zh-CN" sz="2200" i="1">
                          <a:latin typeface="Cambria Math" panose="02040503050406030204" pitchFamily="18" charset="0"/>
                        </a:rPr>
                        <m:t>(</m:t>
                      </m:r>
                      <m:sSubSup>
                        <m:sSubSupPr>
                          <m:ctrlPr>
                            <a:rPr lang="en-US" altLang="zh-CN" sz="220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 sz="22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𝛼</m:t>
                          </m:r>
                        </m:sub>
                        <m:sup>
                          <m:r>
                            <a:rPr lang="en-AU" altLang="zh-CN" sz="2200" b="0" i="1" smtClean="0">
                              <a:latin typeface="Cambria Math" charset="0"/>
                            </a:rPr>
                            <m:t>0</m:t>
                          </m:r>
                        </m:sup>
                      </m:sSubSup>
                      <m:sSub>
                        <m:sSub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</m:acc>
                        </m:e>
                        <m:sub>
                          <m:r>
                            <a:rPr lang="en-US" altLang="zh-CN" sz="22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𝛼</m:t>
                          </m:r>
                        </m:sub>
                      </m:sSub>
                      <m:r>
                        <m:rPr>
                          <m:nor/>
                        </m:rPr>
                        <a:rPr lang="en-US" altLang="zh-CN" sz="2200" dirty="0"/>
                        <m:t>- </m:t>
                      </m:r>
                      <m:sSub>
                        <m:sSubPr>
                          <m:ctrlPr>
                            <a:rPr lang="en-US" altLang="zh-CN" sz="2200" i="1">
                              <a:latin typeface="Cambria Math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US" altLang="zh-CN" sz="2200" i="1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</m:e>
                        <m:sub>
                          <m:r>
                            <a:rPr lang="zh-CN" altLang="en-US" sz="2200" i="1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m:rPr>
                          <m:nor/>
                        </m:rPr>
                        <a:rPr lang="en-US" altLang="zh-CN" sz="2200" dirty="0"/>
                        <m:t>)</m:t>
                      </m:r>
                    </m:oMath>
                  </m:oMathPara>
                </a14:m>
                <a:endParaRPr lang="zh-CN" altLang="en-US" sz="2200" dirty="0"/>
              </a:p>
              <a:p>
                <a:pPr/>
                <a:endParaRPr lang="zh-CN" altLang="en-US" sz="2200" dirty="0"/>
              </a:p>
            </p:txBody>
          </p:sp>
        </mc:Choice>
        <mc:Fallback>
          <p:sp>
            <p:nvSpPr>
              <p:cNvPr id="15" name="TextBox 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6E18E96-92C6-4EB2-8885-6546308867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0644" y="4170021"/>
                <a:ext cx="2387548" cy="974562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CasellaDiTesto 16"/>
              <p:cNvSpPr txBox="1"/>
              <p:nvPr/>
            </p:nvSpPr>
            <p:spPr>
              <a:xfrm>
                <a:off x="7749803" y="4915024"/>
                <a:ext cx="4377449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i="1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AU" altLang="zh-CN" i="1">
                            <a:latin typeface="Cambria Math" charset="0"/>
                          </a:rPr>
                          <m:t>𝑣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sub>
                      <m:sup>
                        <m:r>
                          <a:rPr lang="en-AU" altLang="zh-CN" i="1">
                            <a:latin typeface="Cambria Math" charset="0"/>
                          </a:rPr>
                          <m:t>0</m:t>
                        </m:r>
                      </m:sup>
                    </m:sSubSup>
                  </m:oMath>
                </a14:m>
                <a:r>
                  <a:rPr lang="en-US" dirty="0" smtClean="0"/>
                  <a:t>: desired velocity</a:t>
                </a:r>
              </a:p>
              <a:p>
                <a14:m>
                  <m:oMath xmlns:m="http://schemas.openxmlformats.org/officeDocument/2006/math">
                    <m:r>
                      <a:rPr lang="mr-IN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𝜏</m:t>
                    </m:r>
                  </m:oMath>
                </a14:m>
                <a:r>
                  <a:rPr lang="en-US" dirty="0" smtClean="0"/>
                  <a:t>: relaxation time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altLang="zh-CN" i="1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acc>
                      </m:e>
                      <m:sub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</m:oMath>
                </a14:m>
                <a:r>
                  <a:rPr lang="en-US" dirty="0"/>
                  <a:t>: </a:t>
                </a:r>
                <a:r>
                  <a:rPr lang="en-US" dirty="0" smtClean="0"/>
                  <a:t>actual velocity</a:t>
                </a:r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17" name="CasellaDiTesto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9803" y="4915024"/>
                <a:ext cx="4377449" cy="1200329"/>
              </a:xfrm>
              <a:prstGeom prst="rect">
                <a:avLst/>
              </a:prstGeom>
              <a:blipFill rotWithShape="0">
                <a:blip r:embed="rId8"/>
                <a:stretch>
                  <a:fillRect t="-2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817508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2E04-479B-4F77-A3BF-9D6466E75277}" type="datetime1">
              <a:rPr lang="en-GB" smtClean="0"/>
              <a:t>19/12/2017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10702131" y="4077072"/>
            <a:ext cx="8435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</a:rPr>
              <a:t>Source: Pix4D</a:t>
            </a:r>
          </a:p>
        </p:txBody>
      </p:sp>
      <p:sp>
        <p:nvSpPr>
          <p:cNvPr id="2" name="Rectangle 1"/>
          <p:cNvSpPr/>
          <p:nvPr/>
        </p:nvSpPr>
        <p:spPr>
          <a:xfrm>
            <a:off x="188963" y="6165304"/>
            <a:ext cx="2016224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2" name="TextBox 11"/>
          <p:cNvSpPr txBox="1"/>
          <p:nvPr/>
        </p:nvSpPr>
        <p:spPr>
          <a:xfrm>
            <a:off x="476995" y="802156"/>
            <a:ext cx="727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dirty="0"/>
              <a:t>Implementation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="" xmlns:a16="http://schemas.microsoft.com/office/drawing/2014/main" id="{ADCBC903-DE63-496F-9BDD-7965F9290E04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4914900" y="2654300"/>
          <a:ext cx="914400" cy="198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7" name="Equation" r:id="rId7" imgW="914400" imgH="198720" progId="Equation.DSMT4">
                  <p:embed/>
                </p:oleObj>
              </mc:Choice>
              <mc:Fallback>
                <p:oleObj name="Equation" r:id="rId7" imgW="914400" imgH="1987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914900" y="2654300"/>
                        <a:ext cx="914400" cy="198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ttangolo 7"/>
              <p:cNvSpPr/>
              <p:nvPr/>
            </p:nvSpPr>
            <p:spPr>
              <a:xfrm>
                <a:off x="348694" y="1276191"/>
                <a:ext cx="4202104" cy="29546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400" dirty="0" smtClean="0"/>
                  <a:t>Additional constraints</a:t>
                </a:r>
                <a:endParaRPr lang="en-US" sz="2400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 smtClean="0"/>
                  <a:t>Maximum velocity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AU" altLang="zh-CN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𝑣</m:t>
                        </m:r>
                      </m:e>
                      <m:sub>
                        <m:r>
                          <a:rPr lang="en-AU" altLang="zh-CN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𝑚𝑎𝑥</m:t>
                        </m:r>
                      </m:sub>
                    </m:sSub>
                    <m:r>
                      <a:rPr lang="en-AU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2∗</m:t>
                    </m:r>
                    <m:sSubSup>
                      <m:sSubSupPr>
                        <m:ctrlPr>
                          <a:rPr lang="en-US" altLang="zh-CN" i="1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AU" altLang="zh-CN" i="1">
                            <a:latin typeface="Cambria Math" charset="0"/>
                          </a:rPr>
                          <m:t>𝑣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sub>
                      <m:sup>
                        <m:r>
                          <a:rPr lang="en-AU" altLang="zh-CN" i="1">
                            <a:latin typeface="Cambria Math" charset="0"/>
                          </a:rPr>
                          <m:t>0</m:t>
                        </m:r>
                      </m:sup>
                    </m:sSubSup>
                    <m:r>
                      <a:rPr lang="en-AU" altLang="zh-CN" b="0" i="1" smtClean="0">
                        <a:latin typeface="Cambria Math" charset="0"/>
                      </a:rPr>
                      <m:t>=</m:t>
                    </m:r>
                    <m:r>
                      <a:rPr lang="en-AU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0</m:t>
                    </m:r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.6</m:t>
                    </m:r>
                    <m:f>
                      <m:fPr>
                        <m:type m:val="skw"/>
                        <m:ctrlPr>
                          <a:rPr lang="en-AU" altLang="zh-C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AU" altLang="zh-C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𝑚</m:t>
                        </m:r>
                      </m:num>
                      <m:den>
                        <m:r>
                          <a:rPr lang="en-AU" altLang="zh-C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𝑠</m:t>
                        </m:r>
                      </m:den>
                    </m:f>
                    <m:r>
                      <m:rPr>
                        <m:nor/>
                      </m:rPr>
                      <a:rPr lang="en-AU" altLang="zh-CN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.</m:t>
                    </m:r>
                  </m:oMath>
                </a14:m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 smtClean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 smtClean="0"/>
                  <a:t>Table capacity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AU" altLang="zh-CN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𝑐</m:t>
                        </m:r>
                      </m:e>
                      <m:sub>
                        <m:r>
                          <a:rPr lang="en-AU" altLang="zh-CN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𝑡</m:t>
                        </m:r>
                      </m:sub>
                    </m:sSub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=6÷9</m:t>
                    </m:r>
                  </m:oMath>
                </a14:m>
                <a:r>
                  <a:rPr lang="en-US" dirty="0" smtClean="0"/>
                  <a:t> people.</a:t>
                </a:r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r>
                  <a:rPr lang="en-US" dirty="0" smtClean="0"/>
                  <a:t>Time step </a:t>
                </a:r>
                <a14:m>
                  <m:oMath xmlns:m="http://schemas.openxmlformats.org/officeDocument/2006/math"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𝑑𝑡</m:t>
                    </m:r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=0.4</m:t>
                    </m:r>
                    <m:r>
                      <a:rPr lang="en-AU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</m:oMath>
                </a14:m>
                <a:endParaRPr lang="en-US" dirty="0"/>
              </a:p>
              <a:p>
                <a:pPr marL="1257300" lvl="2" indent="-342900">
                  <a:buFont typeface="Wingdings" charset="2"/>
                  <a:buChar char="Ø"/>
                </a:pPr>
                <a:endParaRPr lang="en-US" dirty="0"/>
              </a:p>
            </p:txBody>
          </p:sp>
        </mc:Choice>
        <mc:Fallback>
          <p:sp>
            <p:nvSpPr>
              <p:cNvPr id="8" name="Rettangolo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8694" y="1276191"/>
                <a:ext cx="4202104" cy="2954655"/>
              </a:xfrm>
              <a:prstGeom prst="rect">
                <a:avLst/>
              </a:prstGeom>
              <a:blipFill rotWithShape="0">
                <a:blip r:embed="rId9"/>
                <a:stretch>
                  <a:fillRect l="-2174" t="-14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best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550798" y="696341"/>
            <a:ext cx="7254899" cy="5441174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548274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19"/>
</p:tagLst>
</file>

<file path=ppt/theme/theme1.xml><?xml version="1.0" encoding="utf-8"?>
<a:theme xmlns:a="http://schemas.openxmlformats.org/drawingml/2006/main" name="eth_praesentation_16zu9_ETH1">
  <a:themeElements>
    <a:clrScheme name="ETH 1 - Externe Kommunikation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F407A"/>
      </a:accent1>
      <a:accent2>
        <a:srgbClr val="435F8F"/>
      </a:accent2>
      <a:accent3>
        <a:srgbClr val="677DA5"/>
      </a:accent3>
      <a:accent4>
        <a:srgbClr val="8B9CBA"/>
      </a:accent4>
      <a:accent5>
        <a:srgbClr val="AEBACF"/>
      </a:accent5>
      <a:accent6>
        <a:srgbClr val="D2D9E4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1 - Externe Kommunikation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1F407A"/>
        </a:accent1>
        <a:accent2>
          <a:srgbClr val="435F8F"/>
        </a:accent2>
        <a:accent3>
          <a:srgbClr val="677DA5"/>
        </a:accent3>
        <a:accent4>
          <a:srgbClr val="8B9CBA"/>
        </a:accent4>
        <a:accent5>
          <a:srgbClr val="AEBACF"/>
        </a:accent5>
        <a:accent6>
          <a:srgbClr val="D2D9E4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10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eth_praesentation_16zu9_ETH2">
  <a:themeElements>
    <a:clrScheme name="ETH 2 - Interne Kommunikation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485A2C"/>
      </a:accent1>
      <a:accent2>
        <a:srgbClr val="65744E"/>
      </a:accent2>
      <a:accent3>
        <a:srgbClr val="838F70"/>
      </a:accent3>
      <a:accent4>
        <a:srgbClr val="A0A991"/>
      </a:accent4>
      <a:accent5>
        <a:srgbClr val="BDC4B3"/>
      </a:accent5>
      <a:accent6>
        <a:srgbClr val="DADED5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2 - Interne Kommunikation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485A2C"/>
        </a:accent1>
        <a:accent2>
          <a:srgbClr val="65744E"/>
        </a:accent2>
        <a:accent3>
          <a:srgbClr val="838F70"/>
        </a:accent3>
        <a:accent4>
          <a:srgbClr val="A0A991"/>
        </a:accent4>
        <a:accent5>
          <a:srgbClr val="BDC4B3"/>
        </a:accent5>
        <a:accent6>
          <a:srgbClr val="DADED5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3.xml><?xml version="1.0" encoding="utf-8"?>
<a:theme xmlns:a="http://schemas.openxmlformats.org/drawingml/2006/main" name="eth_praesentation_16zu9_ETH3">
  <a:themeElements>
    <a:clrScheme name="ETH 3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3881BD"/>
      </a:accent2>
      <a:accent3>
        <a:srgbClr val="5E99C9"/>
      </a:accent3>
      <a:accent4>
        <a:srgbClr val="84B1D6"/>
      </a:accent4>
      <a:accent5>
        <a:srgbClr val="AAC9E3"/>
      </a:accent5>
      <a:accent6>
        <a:srgbClr val="D0E1EF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3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1269B0"/>
        </a:accent1>
        <a:accent2>
          <a:srgbClr val="3881BD"/>
        </a:accent2>
        <a:accent3>
          <a:srgbClr val="5E99C9"/>
        </a:accent3>
        <a:accent4>
          <a:srgbClr val="84B1D6"/>
        </a:accent4>
        <a:accent5>
          <a:srgbClr val="AAC9E3"/>
        </a:accent5>
        <a:accent6>
          <a:srgbClr val="D0E1EF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4.xml><?xml version="1.0" encoding="utf-8"?>
<a:theme xmlns:a="http://schemas.openxmlformats.org/drawingml/2006/main" name="eth_praesentation_16zu9_ETH4">
  <a:themeElements>
    <a:clrScheme name="ETH 4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72791C"/>
      </a:accent1>
      <a:accent2>
        <a:srgbClr val="898E40"/>
      </a:accent2>
      <a:accent3>
        <a:srgbClr val="9FA465"/>
      </a:accent3>
      <a:accent4>
        <a:srgbClr val="B6B989"/>
      </a:accent4>
      <a:accent5>
        <a:srgbClr val="CCCFAD"/>
      </a:accent5>
      <a:accent6>
        <a:srgbClr val="E3E4D2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4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72791C"/>
        </a:accent1>
        <a:accent2>
          <a:srgbClr val="898E40"/>
        </a:accent2>
        <a:accent3>
          <a:srgbClr val="9FA465"/>
        </a:accent3>
        <a:accent4>
          <a:srgbClr val="B6B989"/>
        </a:accent4>
        <a:accent5>
          <a:srgbClr val="CCCFAD"/>
        </a:accent5>
        <a:accent6>
          <a:srgbClr val="E3E4D2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5.xml><?xml version="1.0" encoding="utf-8"?>
<a:theme xmlns:a="http://schemas.openxmlformats.org/drawingml/2006/main" name="eth_praesentation_16zu9_ETH5">
  <a:themeElements>
    <a:clrScheme name="ETH 5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91056A"/>
      </a:accent1>
      <a:accent2>
        <a:srgbClr val="A32D82"/>
      </a:accent2>
      <a:accent3>
        <a:srgbClr val="B4559A"/>
      </a:accent3>
      <a:accent4>
        <a:srgbClr val="C67DB2"/>
      </a:accent4>
      <a:accent5>
        <a:srgbClr val="D7A5C9"/>
      </a:accent5>
      <a:accent6>
        <a:srgbClr val="DFCDE1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5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91056A"/>
        </a:accent1>
        <a:accent2>
          <a:srgbClr val="A32D82"/>
        </a:accent2>
        <a:accent3>
          <a:srgbClr val="B4559A"/>
        </a:accent3>
        <a:accent4>
          <a:srgbClr val="C67DB2"/>
        </a:accent4>
        <a:accent5>
          <a:srgbClr val="D7A5C9"/>
        </a:accent5>
        <a:accent6>
          <a:srgbClr val="DFCDE1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6.xml><?xml version="1.0" encoding="utf-8"?>
<a:theme xmlns:a="http://schemas.openxmlformats.org/drawingml/2006/main" name="eth_praesentation_16zu9_ETH6">
  <a:themeElements>
    <a:clrScheme name="ETH 6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6F6F64"/>
      </a:accent1>
      <a:accent2>
        <a:srgbClr val="86867D"/>
      </a:accent2>
      <a:accent3>
        <a:srgbClr val="9D9D96"/>
      </a:accent3>
      <a:accent4>
        <a:srgbClr val="B4B4AE"/>
      </a:accent4>
      <a:accent5>
        <a:srgbClr val="CBCBC7"/>
      </a:accent5>
      <a:accent6>
        <a:srgbClr val="E2E2E0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6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6F6F64"/>
        </a:accent1>
        <a:accent2>
          <a:srgbClr val="86867D"/>
        </a:accent2>
        <a:accent3>
          <a:srgbClr val="9D9D96"/>
        </a:accent3>
        <a:accent4>
          <a:srgbClr val="B4B4AE"/>
        </a:accent4>
        <a:accent5>
          <a:srgbClr val="CBCBC7"/>
        </a:accent5>
        <a:accent6>
          <a:srgbClr val="E2E2E0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7.xml><?xml version="1.0" encoding="utf-8"?>
<a:theme xmlns:a="http://schemas.openxmlformats.org/drawingml/2006/main" name="eth_praesentation_16zu9_ETH7">
  <a:themeElements>
    <a:clrScheme name="ETH 7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A8322D"/>
      </a:accent1>
      <a:accent2>
        <a:srgbClr val="B6534F"/>
      </a:accent2>
      <a:accent3>
        <a:srgbClr val="C47470"/>
      </a:accent3>
      <a:accent4>
        <a:srgbClr val="D29492"/>
      </a:accent4>
      <a:accent5>
        <a:srgbClr val="E0B5B3"/>
      </a:accent5>
      <a:accent6>
        <a:srgbClr val="EED6D5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7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A8322D"/>
        </a:accent1>
        <a:accent2>
          <a:srgbClr val="B6534F"/>
        </a:accent2>
        <a:accent3>
          <a:srgbClr val="C47470"/>
        </a:accent3>
        <a:accent4>
          <a:srgbClr val="D29492"/>
        </a:accent4>
        <a:accent5>
          <a:srgbClr val="E0B5B3"/>
        </a:accent5>
        <a:accent6>
          <a:srgbClr val="EED6D5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8.xml><?xml version="1.0" encoding="utf-8"?>
<a:theme xmlns:a="http://schemas.openxmlformats.org/drawingml/2006/main" name="eth_praesentation_16zu9_ETH8">
  <a:themeElements>
    <a:clrScheme name="ETH 8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7A96"/>
      </a:accent1>
      <a:accent2>
        <a:srgbClr val="298FA7"/>
      </a:accent2>
      <a:accent3>
        <a:srgbClr val="52A5B8"/>
      </a:accent3>
      <a:accent4>
        <a:srgbClr val="7ABAC8"/>
      </a:accent4>
      <a:accent5>
        <a:srgbClr val="A3CFD9"/>
      </a:accent5>
      <a:accent6>
        <a:srgbClr val="CCE4EA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8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007A96"/>
        </a:accent1>
        <a:accent2>
          <a:srgbClr val="298FA7"/>
        </a:accent2>
        <a:accent3>
          <a:srgbClr val="52A5B8"/>
        </a:accent3>
        <a:accent4>
          <a:srgbClr val="7ABAC8"/>
        </a:accent4>
        <a:accent5>
          <a:srgbClr val="A3CFD9"/>
        </a:accent5>
        <a:accent6>
          <a:srgbClr val="CCE4EA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9.xml><?xml version="1.0" encoding="utf-8"?>
<a:theme xmlns:a="http://schemas.openxmlformats.org/drawingml/2006/main" name="eth_praesentation_16zu9_ETH9">
  <a:themeElements>
    <a:clrScheme name="ETH 9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956013"/>
      </a:accent1>
      <a:accent2>
        <a:srgbClr val="A67939"/>
      </a:accent2>
      <a:accent3>
        <a:srgbClr val="B7935F"/>
      </a:accent3>
      <a:accent4>
        <a:srgbClr val="C8AC84"/>
      </a:accent4>
      <a:accent5>
        <a:srgbClr val="D9C6AA"/>
      </a:accent5>
      <a:accent6>
        <a:srgbClr val="EADFD0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9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956013"/>
        </a:accent1>
        <a:accent2>
          <a:srgbClr val="A67939"/>
        </a:accent2>
        <a:accent3>
          <a:srgbClr val="B7935F"/>
        </a:accent3>
        <a:accent4>
          <a:srgbClr val="C8AC84"/>
        </a:accent4>
        <a:accent5>
          <a:srgbClr val="D9C6AA"/>
        </a:accent5>
        <a:accent6>
          <a:srgbClr val="EADFD0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eth_praesentation_16zu9_en</Template>
  <TotalTime>1371</TotalTime>
  <Words>616</Words>
  <Application>Microsoft Macintosh PowerPoint</Application>
  <PresentationFormat>Personalizzato</PresentationFormat>
  <Paragraphs>155</Paragraphs>
  <Slides>6</Slides>
  <Notes>6</Notes>
  <HiddenSlides>0</HiddenSlides>
  <MMClips>1</MMClips>
  <ScaleCrop>false</ScaleCrop>
  <HeadingPairs>
    <vt:vector size="8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9</vt:i4>
      </vt:variant>
      <vt:variant>
        <vt:lpstr>Server OLE incorporati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21" baseType="lpstr">
      <vt:lpstr>Cambria Math</vt:lpstr>
      <vt:lpstr>Mangal</vt:lpstr>
      <vt:lpstr>Wingdings</vt:lpstr>
      <vt:lpstr>黑体</vt:lpstr>
      <vt:lpstr>Arial</vt:lpstr>
      <vt:lpstr>eth_praesentation_16zu9_ETH1</vt:lpstr>
      <vt:lpstr>eth_praesentation_16zu9_ETH2</vt:lpstr>
      <vt:lpstr>eth_praesentation_16zu9_ETH3</vt:lpstr>
      <vt:lpstr>eth_praesentation_16zu9_ETH4</vt:lpstr>
      <vt:lpstr>eth_praesentation_16zu9_ETH5</vt:lpstr>
      <vt:lpstr>eth_praesentation_16zu9_ETH6</vt:lpstr>
      <vt:lpstr>eth_praesentation_16zu9_ETH7</vt:lpstr>
      <vt:lpstr>eth_praesentation_16zu9_ETH8</vt:lpstr>
      <vt:lpstr>eth_praesentation_16zu9_ETH9</vt:lpstr>
      <vt:lpstr>Equation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</vt:vector>
  </TitlesOfParts>
  <Company>ETHZ-MAVT</Company>
  <LinksUpToDate>false</LinksUpToDate>
  <SharedDoc>false</SharedDoc>
  <HyperlinkBase/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Utente di Microsoft Office</cp:lastModifiedBy>
  <cp:revision>416</cp:revision>
  <cp:lastPrinted>2013-06-08T11:22:51Z</cp:lastPrinted>
  <dcterms:created xsi:type="dcterms:W3CDTF">2016-10-04T10:45:11Z</dcterms:created>
  <dcterms:modified xsi:type="dcterms:W3CDTF">2017-12-19T09:50:19Z</dcterms:modified>
</cp:coreProperties>
</file>